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Lst>
  <p:sldSz cx="12192000" cy="6858000"/>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a:solidFill>
          <a:srgbClr val="FF0000"/>
        </a:solidFill>
      </dgm:spPr>
      <dgm:t>
        <a:bodyPr/>
        <a:lstStyle/>
        <a:p>
          <a:r>
            <a:rPr lang="es-ES" sz="1200" b="1" dirty="0" err="1" smtClean="0">
              <a:solidFill>
                <a:schemeClr val="bg1"/>
              </a:solidFill>
            </a:rPr>
            <a:t>Insecure</a:t>
          </a:r>
          <a:r>
            <a:rPr lang="es-ES" sz="1200" b="1" dirty="0" smtClean="0">
              <a:solidFill>
                <a:schemeClr val="bg1"/>
              </a:solidFill>
            </a:rPr>
            <a:t> </a:t>
          </a:r>
          <a:r>
            <a:rPr lang="es-ES" sz="1200" b="1" dirty="0" err="1" smtClean="0">
              <a:solidFill>
                <a:schemeClr val="bg1"/>
              </a:solidFill>
            </a:rPr>
            <a:t>Deserialization</a:t>
          </a:r>
          <a:endParaRPr lang="es-ES" sz="1200" b="1" dirty="0">
            <a:solidFill>
              <a:schemeClr val="bg1"/>
            </a:solidFill>
          </a:endParaRPr>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a:solidFill>
          <a:srgbClr val="FF0000"/>
        </a:solidFill>
      </dgm:spPr>
      <dgm:t>
        <a:bodyPr/>
        <a:lstStyle/>
        <a:p>
          <a:r>
            <a:rPr lang="es-ES" sz="1200" b="1" dirty="0" err="1" smtClean="0">
              <a:solidFill>
                <a:schemeClr val="bg1"/>
              </a:solidFill>
            </a:rPr>
            <a:t>Using</a:t>
          </a:r>
          <a:r>
            <a:rPr lang="es-ES" sz="1200" b="1" dirty="0" smtClean="0">
              <a:solidFill>
                <a:schemeClr val="bg1"/>
              </a:solidFill>
            </a:rPr>
            <a:t> </a:t>
          </a:r>
          <a:r>
            <a:rPr lang="es-ES" sz="1200" b="1" dirty="0" err="1" smtClean="0">
              <a:solidFill>
                <a:schemeClr val="bg1"/>
              </a:solidFill>
            </a:rPr>
            <a:t>components</a:t>
          </a:r>
          <a:r>
            <a:rPr lang="es-ES" sz="1200" b="1" dirty="0" smtClean="0">
              <a:solidFill>
                <a:schemeClr val="bg1"/>
              </a:solidFill>
            </a:rPr>
            <a:t> </a:t>
          </a:r>
          <a:r>
            <a:rPr lang="es-ES" sz="1200" b="1" dirty="0" err="1" smtClean="0">
              <a:solidFill>
                <a:schemeClr val="bg1"/>
              </a:solidFill>
            </a:rPr>
            <a:t>with</a:t>
          </a:r>
          <a:r>
            <a:rPr lang="es-ES" sz="1200" b="1" dirty="0" smtClean="0">
              <a:solidFill>
                <a:schemeClr val="bg1"/>
              </a:solidFill>
            </a:rPr>
            <a:t> </a:t>
          </a:r>
          <a:r>
            <a:rPr lang="es-ES" sz="1200" b="1" dirty="0" err="1" smtClean="0">
              <a:solidFill>
                <a:schemeClr val="bg1"/>
              </a:solidFill>
            </a:rPr>
            <a:t>vulnerabilities</a:t>
          </a:r>
          <a:endParaRPr lang="es-ES" sz="1200" b="1" dirty="0">
            <a:solidFill>
              <a:schemeClr val="bg1"/>
            </a:solidFill>
          </a:endParaRPr>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a:solidFill>
          <a:srgbClr val="FF0000"/>
        </a:solidFill>
      </dgm:spPr>
      <dgm:t>
        <a:bodyPr/>
        <a:lstStyle/>
        <a:p>
          <a:r>
            <a:rPr lang="es-ES" sz="1200" b="1" dirty="0" err="1" smtClean="0">
              <a:solidFill>
                <a:schemeClr val="bg1"/>
              </a:solidFill>
            </a:rPr>
            <a:t>Insufficient</a:t>
          </a:r>
          <a:r>
            <a:rPr lang="es-ES" sz="1200" b="1" dirty="0" smtClean="0">
              <a:solidFill>
                <a:schemeClr val="bg1"/>
              </a:solidFill>
            </a:rPr>
            <a:t> </a:t>
          </a:r>
          <a:r>
            <a:rPr lang="es-ES" sz="1200" b="1" dirty="0" err="1" smtClean="0">
              <a:solidFill>
                <a:schemeClr val="bg1"/>
              </a:solidFill>
            </a:rPr>
            <a:t>Logging</a:t>
          </a:r>
          <a:endParaRPr lang="es-ES" sz="1200" b="1" dirty="0">
            <a:solidFill>
              <a:schemeClr val="bg1"/>
            </a:solidFill>
          </a:endParaRPr>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chemeClr val="bg1"/>
        </a:solidFill>
      </dgm:spPr>
      <dgm:t>
        <a:bodyPr/>
        <a:lstStyle/>
        <a:p>
          <a:r>
            <a:rPr lang="es-ES" sz="1100" dirty="0" err="1" smtClean="0"/>
            <a:t>Design</a:t>
          </a:r>
          <a:endParaRPr lang="es-ES" sz="1100" dirty="0"/>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dgm:t>
        <a:bodyPr/>
        <a:lstStyle/>
        <a:p>
          <a:r>
            <a:rPr lang="es-ES" sz="1100" dirty="0" err="1" smtClean="0"/>
            <a:t>Build</a:t>
          </a:r>
          <a:endParaRPr lang="es-ES" sz="1100" dirty="0"/>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dgm:t>
        <a:bodyPr/>
        <a:lstStyle/>
        <a:p>
          <a:r>
            <a:rPr lang="es-ES" sz="1100" dirty="0" err="1" smtClean="0"/>
            <a:t>Development</a:t>
          </a:r>
          <a:endParaRPr lang="es-ES" sz="1100" dirty="0"/>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dgm:t>
        <a:bodyPr/>
        <a:lstStyle/>
        <a:p>
          <a:r>
            <a:rPr lang="es-ES" sz="1400" dirty="0" err="1" smtClean="0"/>
            <a:t>Operate</a:t>
          </a:r>
          <a:endParaRPr lang="es-ES" sz="1400" dirty="0"/>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dgm:t>
        <a:bodyPr/>
        <a:lstStyle/>
        <a:p>
          <a:r>
            <a:rPr lang="es-ES" sz="1400" dirty="0" err="1" smtClean="0"/>
            <a:t>Tests</a:t>
          </a:r>
          <a:endParaRPr lang="es-ES" sz="1400" dirty="0"/>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dgm:t>
        <a:bodyPr/>
        <a:lstStyle/>
        <a:p>
          <a:r>
            <a:rPr lang="es-ES" sz="1100" dirty="0" err="1" smtClean="0"/>
            <a:t>Build</a:t>
          </a:r>
          <a:endParaRPr lang="es-ES" sz="1100" dirty="0"/>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dgm:t>
        <a:bodyPr/>
        <a:lstStyle/>
        <a:p>
          <a:r>
            <a:rPr lang="es-ES" sz="1100" dirty="0" err="1" smtClean="0"/>
            <a:t>Development</a:t>
          </a:r>
          <a:endParaRPr lang="es-ES" sz="1100" dirty="0"/>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dgm:t>
        <a:bodyPr/>
        <a:lstStyle/>
        <a:p>
          <a:r>
            <a:rPr lang="es-ES" sz="1400" dirty="0" err="1" smtClean="0"/>
            <a:t>Operate</a:t>
          </a:r>
          <a:endParaRPr lang="es-ES" sz="1400" dirty="0"/>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dgm:t>
        <a:bodyPr/>
        <a:lstStyle/>
        <a:p>
          <a:r>
            <a:rPr lang="es-ES" sz="1400" dirty="0" err="1" smtClean="0"/>
            <a:t>Tests</a:t>
          </a:r>
          <a:endParaRPr lang="es-ES" sz="1400" dirty="0"/>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dgm:t>
        <a:bodyPr/>
        <a:lstStyle/>
        <a:p>
          <a:r>
            <a:rPr lang="es-ES" sz="1100" dirty="0" err="1" smtClean="0"/>
            <a:t>Build</a:t>
          </a:r>
          <a:endParaRPr lang="es-ES" sz="1100" dirty="0"/>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dgm:t>
        <a:bodyPr/>
        <a:lstStyle/>
        <a:p>
          <a:r>
            <a:rPr lang="es-ES" sz="1400" dirty="0" err="1" smtClean="0"/>
            <a:t>Operate</a:t>
          </a:r>
          <a:endParaRPr lang="es-ES" sz="1400" dirty="0"/>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dgm:t>
        <a:bodyPr/>
        <a:lstStyle/>
        <a:p>
          <a:r>
            <a:rPr lang="es-ES" sz="1400" dirty="0" err="1" smtClean="0"/>
            <a:t>Tests</a:t>
          </a:r>
          <a:endParaRPr lang="es-ES" sz="1400" dirty="0"/>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a:solidFill>
          <a:srgbClr val="FF0000"/>
        </a:solidFill>
      </dgm:spPr>
      <dgm:t>
        <a:bodyPr/>
        <a:lstStyle/>
        <a:p>
          <a:r>
            <a:rPr lang="es-ES" sz="1100" dirty="0" err="1" smtClean="0">
              <a:solidFill>
                <a:schemeClr val="bg1"/>
              </a:solidFill>
            </a:rPr>
            <a:t>Build</a:t>
          </a:r>
          <a:endParaRPr lang="es-ES" sz="1100" dirty="0">
            <a:solidFill>
              <a:schemeClr val="bg1"/>
            </a:solidFill>
          </a:endParaRPr>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a:solidFill>
          <a:srgbClr val="FF0000"/>
        </a:solidFill>
      </dgm:spPr>
      <dgm:t>
        <a:bodyPr/>
        <a:lstStyle/>
        <a:p>
          <a:r>
            <a:rPr lang="es-ES" sz="1200" b="1" dirty="0" err="1" smtClean="0">
              <a:solidFill>
                <a:schemeClr val="bg1"/>
              </a:solidFill>
            </a:rPr>
            <a:t>Injection</a:t>
          </a:r>
          <a:endParaRPr lang="es-ES" sz="1200" b="1" dirty="0">
            <a:solidFill>
              <a:schemeClr val="bg1"/>
            </a:solidFill>
          </a:endParaRPr>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dgm:t>
        <a:bodyPr/>
        <a:lstStyle/>
        <a:p>
          <a:r>
            <a:rPr lang="es-ES" sz="1400" dirty="0" err="1" smtClean="0"/>
            <a:t>Operate</a:t>
          </a:r>
          <a:endParaRPr lang="es-ES" sz="1400" dirty="0"/>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dgm:t>
        <a:bodyPr/>
        <a:lstStyle/>
        <a:p>
          <a:r>
            <a:rPr lang="es-ES" sz="1400" dirty="0" err="1" smtClean="0"/>
            <a:t>Tests</a:t>
          </a:r>
          <a:endParaRPr lang="es-ES" sz="1400" dirty="0"/>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a:solidFill>
          <a:srgbClr val="FF0000"/>
        </a:solidFill>
      </dgm:spPr>
      <dgm:t>
        <a:bodyPr/>
        <a:lstStyle/>
        <a:p>
          <a:r>
            <a:rPr lang="es-ES" sz="1100" dirty="0" err="1" smtClean="0">
              <a:solidFill>
                <a:schemeClr val="bg1"/>
              </a:solidFill>
            </a:rPr>
            <a:t>Build</a:t>
          </a:r>
          <a:endParaRPr lang="es-ES" sz="1100" dirty="0">
            <a:solidFill>
              <a:schemeClr val="bg1"/>
            </a:solidFill>
          </a:endParaRPr>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dgm:t>
        <a:bodyPr/>
        <a:lstStyle/>
        <a:p>
          <a:r>
            <a:rPr lang="es-ES" sz="1400" dirty="0" err="1" smtClean="0"/>
            <a:t>Operate</a:t>
          </a:r>
          <a:endParaRPr lang="es-ES" sz="1400" dirty="0"/>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a:solidFill>
          <a:srgbClr val="FF0000"/>
        </a:solidFill>
      </dgm:spPr>
      <dgm:t>
        <a:bodyPr/>
        <a:lstStyle/>
        <a:p>
          <a:r>
            <a:rPr lang="es-ES" sz="1400" dirty="0" err="1" smtClean="0">
              <a:solidFill>
                <a:schemeClr val="bg1"/>
              </a:solidFill>
            </a:rPr>
            <a:t>Tests</a:t>
          </a:r>
          <a:endParaRPr lang="es-ES" sz="1400" dirty="0">
            <a:solidFill>
              <a:schemeClr val="bg1"/>
            </a:solidFill>
          </a:endParaRPr>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a:solidFill>
          <a:srgbClr val="FF0000"/>
        </a:solidFill>
      </dgm:spPr>
      <dgm:t>
        <a:bodyPr/>
        <a:lstStyle/>
        <a:p>
          <a:r>
            <a:rPr lang="es-ES" sz="1100" dirty="0" err="1" smtClean="0">
              <a:solidFill>
                <a:schemeClr val="bg1"/>
              </a:solidFill>
            </a:rPr>
            <a:t>Build</a:t>
          </a:r>
          <a:endParaRPr lang="es-ES" sz="1100" dirty="0">
            <a:solidFill>
              <a:schemeClr val="bg1"/>
            </a:solidFill>
          </a:endParaRPr>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a:solidFill>
          <a:srgbClr val="FF0000"/>
        </a:solidFill>
      </dgm:spPr>
      <dgm:t>
        <a:bodyPr/>
        <a:lstStyle/>
        <a:p>
          <a:r>
            <a:rPr lang="es-ES" sz="1400" dirty="0" err="1" smtClean="0">
              <a:solidFill>
                <a:schemeClr val="bg1"/>
              </a:solidFill>
            </a:rPr>
            <a:t>Operate</a:t>
          </a:r>
          <a:endParaRPr lang="es-ES" sz="1400" dirty="0">
            <a:solidFill>
              <a:schemeClr val="bg1"/>
            </a:solidFill>
          </a:endParaRPr>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a:solidFill>
          <a:srgbClr val="FF0000"/>
        </a:solidFill>
      </dgm:spPr>
      <dgm:t>
        <a:bodyPr/>
        <a:lstStyle/>
        <a:p>
          <a:r>
            <a:rPr lang="es-ES" sz="1400" dirty="0" err="1" smtClean="0">
              <a:solidFill>
                <a:schemeClr val="bg1"/>
              </a:solidFill>
            </a:rPr>
            <a:t>Tests</a:t>
          </a:r>
          <a:endParaRPr lang="es-ES" sz="1400" dirty="0">
            <a:solidFill>
              <a:schemeClr val="bg1"/>
            </a:solidFill>
          </a:endParaRPr>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a:solidFill>
          <a:srgbClr val="FF0000"/>
        </a:solidFill>
      </dgm:spPr>
      <dgm:t>
        <a:bodyPr/>
        <a:lstStyle/>
        <a:p>
          <a:r>
            <a:rPr lang="es-ES" sz="1100" dirty="0" err="1" smtClean="0">
              <a:solidFill>
                <a:schemeClr val="bg1"/>
              </a:solidFill>
            </a:rPr>
            <a:t>Build</a:t>
          </a:r>
          <a:endParaRPr lang="es-ES" sz="1100" dirty="0">
            <a:solidFill>
              <a:schemeClr val="bg1"/>
            </a:solidFill>
          </a:endParaRPr>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a:solidFill>
          <a:srgbClr val="FF0000"/>
        </a:solidFill>
      </dgm:spPr>
      <dgm:t>
        <a:bodyPr/>
        <a:lstStyle/>
        <a:p>
          <a:r>
            <a:rPr lang="es-ES" sz="1400" dirty="0" err="1" smtClean="0">
              <a:solidFill>
                <a:schemeClr val="bg1"/>
              </a:solidFill>
            </a:rPr>
            <a:t>Operate</a:t>
          </a:r>
          <a:endParaRPr lang="es-ES" sz="1400" dirty="0">
            <a:solidFill>
              <a:schemeClr val="bg1"/>
            </a:solidFill>
          </a:endParaRPr>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a:solidFill>
          <a:srgbClr val="FF0000"/>
        </a:solidFill>
      </dgm:spPr>
      <dgm:t>
        <a:bodyPr/>
        <a:lstStyle/>
        <a:p>
          <a:r>
            <a:rPr lang="es-ES" sz="1400" dirty="0" err="1" smtClean="0">
              <a:solidFill>
                <a:schemeClr val="bg1"/>
              </a:solidFill>
            </a:rPr>
            <a:t>Deploy</a:t>
          </a:r>
          <a:endParaRPr lang="es-ES" sz="1400" dirty="0">
            <a:solidFill>
              <a:schemeClr val="bg1"/>
            </a:solidFill>
          </a:endParaRPr>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a:solidFill>
          <a:srgbClr val="FF0000"/>
        </a:solidFill>
      </dgm:spPr>
      <dgm:t>
        <a:bodyPr/>
        <a:lstStyle/>
        <a:p>
          <a:r>
            <a:rPr lang="es-ES" sz="1400" dirty="0" err="1" smtClean="0">
              <a:solidFill>
                <a:schemeClr val="bg1"/>
              </a:solidFill>
            </a:rPr>
            <a:t>Tests</a:t>
          </a:r>
          <a:endParaRPr lang="es-ES" sz="1400" dirty="0">
            <a:solidFill>
              <a:schemeClr val="bg1"/>
            </a:solidFill>
          </a:endParaRPr>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a:solidFill>
          <a:srgbClr val="FF0000"/>
        </a:solidFill>
      </dgm:spPr>
      <dgm:t>
        <a:bodyPr/>
        <a:lstStyle/>
        <a:p>
          <a:r>
            <a:rPr lang="es-ES" sz="1100" dirty="0" err="1" smtClean="0">
              <a:solidFill>
                <a:schemeClr val="bg1"/>
              </a:solidFill>
            </a:rPr>
            <a:t>Build</a:t>
          </a:r>
          <a:endParaRPr lang="es-ES" sz="1100" dirty="0">
            <a:solidFill>
              <a:schemeClr val="bg1"/>
            </a:solidFill>
          </a:endParaRPr>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a:solidFill>
          <a:srgbClr val="FF0000"/>
        </a:solidFill>
      </dgm:spPr>
      <dgm:t>
        <a:bodyPr/>
        <a:lstStyle/>
        <a:p>
          <a:r>
            <a:rPr lang="es-ES" sz="1400" dirty="0" err="1" smtClean="0">
              <a:solidFill>
                <a:schemeClr val="bg1"/>
              </a:solidFill>
            </a:rPr>
            <a:t>Operate</a:t>
          </a:r>
          <a:endParaRPr lang="es-ES" sz="1400" dirty="0">
            <a:solidFill>
              <a:schemeClr val="bg1"/>
            </a:solidFill>
          </a:endParaRPr>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a:solidFill>
          <a:srgbClr val="FF0000"/>
        </a:solidFill>
      </dgm:spPr>
      <dgm:t>
        <a:bodyPr/>
        <a:lstStyle/>
        <a:p>
          <a:r>
            <a:rPr lang="es-ES" sz="1400" dirty="0" err="1" smtClean="0">
              <a:solidFill>
                <a:schemeClr val="bg1"/>
              </a:solidFill>
            </a:rPr>
            <a:t>Deploy</a:t>
          </a:r>
          <a:endParaRPr lang="es-ES" sz="1400" dirty="0">
            <a:solidFill>
              <a:schemeClr val="bg1"/>
            </a:solidFill>
          </a:endParaRPr>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a:solidFill>
          <a:srgbClr val="FF0000"/>
        </a:solidFill>
      </dgm:spPr>
      <dgm:t>
        <a:bodyPr/>
        <a:lstStyle/>
        <a:p>
          <a:r>
            <a:rPr lang="es-ES" sz="1400" dirty="0" err="1" smtClean="0">
              <a:solidFill>
                <a:schemeClr val="bg1"/>
              </a:solidFill>
            </a:rPr>
            <a:t>Release</a:t>
          </a:r>
          <a:endParaRPr lang="es-ES" sz="1400" dirty="0">
            <a:solidFill>
              <a:schemeClr val="bg1"/>
            </a:solidFill>
          </a:endParaRPr>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a:solidFill>
          <a:srgbClr val="FF0000"/>
        </a:solidFill>
      </dgm:spPr>
      <dgm:t>
        <a:bodyPr/>
        <a:lstStyle/>
        <a:p>
          <a:r>
            <a:rPr lang="es-ES" sz="1400" dirty="0" err="1" smtClean="0">
              <a:solidFill>
                <a:schemeClr val="bg1"/>
              </a:solidFill>
            </a:rPr>
            <a:t>Tests</a:t>
          </a:r>
          <a:endParaRPr lang="es-ES" sz="1400" dirty="0">
            <a:solidFill>
              <a:schemeClr val="bg1"/>
            </a:solidFill>
          </a:endParaRPr>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Lst>
  <dgm:cxnLst>
    <dgm:cxn modelId="{CDBCE1BB-3838-43A5-8FE6-4743B04E665B}" type="presOf" srcId="{AC20DCF4-5A81-4DC6-A683-0F752B66E081}" destId="{BC154122-BCB8-4F83-8B92-A2F2D325D98C}" srcOrd="0"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a:solidFill>
          <a:srgbClr val="FF0000"/>
        </a:solidFill>
      </dgm:spPr>
      <dgm:t>
        <a:bodyPr/>
        <a:lstStyle/>
        <a:p>
          <a:r>
            <a:rPr lang="es-ES" sz="1200" b="1" dirty="0" err="1" smtClean="0">
              <a:solidFill>
                <a:schemeClr val="bg1"/>
              </a:solidFill>
            </a:rPr>
            <a:t>Broken</a:t>
          </a:r>
          <a:r>
            <a:rPr lang="es-ES" sz="1200" b="1" dirty="0" smtClean="0">
              <a:solidFill>
                <a:schemeClr val="bg1"/>
              </a:solidFill>
            </a:rPr>
            <a:t> </a:t>
          </a:r>
          <a:r>
            <a:rPr lang="es-ES" sz="1200" b="1" dirty="0" err="1" smtClean="0">
              <a:solidFill>
                <a:schemeClr val="bg1"/>
              </a:solidFill>
            </a:rPr>
            <a:t>Authentication</a:t>
          </a:r>
          <a:endParaRPr lang="es-ES" sz="1200" b="1" dirty="0">
            <a:solidFill>
              <a:schemeClr val="bg1"/>
            </a:solidFill>
          </a:endParaRPr>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32897">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a:solidFill>
          <a:srgbClr val="FF0000"/>
        </a:solidFill>
      </dgm:spPr>
      <dgm:t>
        <a:bodyPr/>
        <a:lstStyle/>
        <a:p>
          <a:r>
            <a:rPr lang="es-ES" sz="1200" b="1" dirty="0" err="1" smtClean="0">
              <a:solidFill>
                <a:schemeClr val="bg1"/>
              </a:solidFill>
            </a:rPr>
            <a:t>Sensitive</a:t>
          </a:r>
          <a:r>
            <a:rPr lang="es-ES" sz="1200" b="1" dirty="0" smtClean="0">
              <a:solidFill>
                <a:schemeClr val="bg1"/>
              </a:solidFill>
            </a:rPr>
            <a:t> data </a:t>
          </a:r>
          <a:r>
            <a:rPr lang="es-ES" sz="1200" b="1" dirty="0" err="1" smtClean="0">
              <a:solidFill>
                <a:schemeClr val="bg1"/>
              </a:solidFill>
            </a:rPr>
            <a:t>exposure</a:t>
          </a:r>
          <a:endParaRPr lang="es-ES" sz="1200" b="1" dirty="0">
            <a:solidFill>
              <a:schemeClr val="bg1"/>
            </a:solidFill>
          </a:endParaRPr>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a:solidFill>
          <a:srgbClr val="FF0000"/>
        </a:solidFill>
      </dgm:spPr>
      <dgm:t>
        <a:bodyPr/>
        <a:lstStyle/>
        <a:p>
          <a:r>
            <a:rPr lang="es-ES" sz="1200" b="1" dirty="0" smtClean="0">
              <a:solidFill>
                <a:schemeClr val="bg1"/>
              </a:solidFill>
            </a:rPr>
            <a:t>XML </a:t>
          </a:r>
          <a:r>
            <a:rPr lang="es-ES" sz="1200" b="1" dirty="0" err="1" smtClean="0">
              <a:solidFill>
                <a:schemeClr val="bg1"/>
              </a:solidFill>
            </a:rPr>
            <a:t>External</a:t>
          </a:r>
          <a:r>
            <a:rPr lang="es-ES" sz="1200" b="1" dirty="0" smtClean="0">
              <a:solidFill>
                <a:schemeClr val="bg1"/>
              </a:solidFill>
            </a:rPr>
            <a:t> </a:t>
          </a:r>
          <a:r>
            <a:rPr lang="es-ES" sz="1200" b="1" dirty="0" err="1" smtClean="0">
              <a:solidFill>
                <a:schemeClr val="bg1"/>
              </a:solidFill>
            </a:rPr>
            <a:t>Entity</a:t>
          </a:r>
          <a:r>
            <a:rPr lang="es-ES" sz="1200" b="1" dirty="0" smtClean="0">
              <a:solidFill>
                <a:schemeClr val="bg1"/>
              </a:solidFill>
            </a:rPr>
            <a:t> </a:t>
          </a:r>
          <a:endParaRPr lang="es-ES" sz="1200" b="1" dirty="0">
            <a:solidFill>
              <a:schemeClr val="bg1"/>
            </a:solidFill>
          </a:endParaRPr>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a:solidFill>
          <a:srgbClr val="FF0000"/>
        </a:solidFill>
      </dgm:spPr>
      <dgm:t>
        <a:bodyPr/>
        <a:lstStyle/>
        <a:p>
          <a:r>
            <a:rPr lang="es-ES" sz="1200" b="1" dirty="0" err="1" smtClean="0">
              <a:solidFill>
                <a:schemeClr val="bg1"/>
              </a:solidFill>
            </a:rPr>
            <a:t>Broken</a:t>
          </a:r>
          <a:r>
            <a:rPr lang="es-ES" sz="1200" b="1" dirty="0" smtClean="0">
              <a:solidFill>
                <a:schemeClr val="bg1"/>
              </a:solidFill>
            </a:rPr>
            <a:t> Access Control</a:t>
          </a:r>
          <a:endParaRPr lang="es-ES" sz="1200" b="1" dirty="0">
            <a:solidFill>
              <a:schemeClr val="bg1"/>
            </a:solidFill>
          </a:endParaRPr>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a:solidFill>
          <a:srgbClr val="FF0000"/>
        </a:solidFill>
      </dgm:spPr>
      <dgm:t>
        <a:bodyPr/>
        <a:lstStyle/>
        <a:p>
          <a:r>
            <a:rPr lang="es-ES" sz="1200" b="1" dirty="0" smtClean="0">
              <a:solidFill>
                <a:schemeClr val="bg1"/>
              </a:solidFill>
            </a:rPr>
            <a:t>Security </a:t>
          </a:r>
          <a:r>
            <a:rPr lang="es-ES" sz="1200" b="1" dirty="0" err="1" smtClean="0">
              <a:solidFill>
                <a:schemeClr val="bg1"/>
              </a:solidFill>
            </a:rPr>
            <a:t>Misconfiguration</a:t>
          </a:r>
          <a:endParaRPr lang="es-ES" sz="1200" b="1" dirty="0">
            <a:solidFill>
              <a:schemeClr val="bg1"/>
            </a:solidFill>
          </a:endParaRPr>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52708">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a:solidFill>
          <a:srgbClr val="FF0000"/>
        </a:solidFill>
      </dgm:spPr>
      <dgm:t>
        <a:bodyPr/>
        <a:lstStyle/>
        <a:p>
          <a:r>
            <a:rPr lang="es-ES" sz="1200" b="1" dirty="0" smtClean="0">
              <a:solidFill>
                <a:schemeClr val="bg1"/>
              </a:solidFill>
            </a:rPr>
            <a:t>Cross </a:t>
          </a:r>
          <a:r>
            <a:rPr lang="es-ES" sz="1200" b="1" dirty="0" err="1" smtClean="0">
              <a:solidFill>
                <a:schemeClr val="bg1"/>
              </a:solidFill>
            </a:rPr>
            <a:t>Site</a:t>
          </a:r>
          <a:r>
            <a:rPr lang="es-ES" sz="1200" b="1" dirty="0" smtClean="0">
              <a:solidFill>
                <a:schemeClr val="bg1"/>
              </a:solidFill>
            </a:rPr>
            <a:t> Scripting</a:t>
          </a:r>
          <a:endParaRPr lang="es-ES" sz="1200" b="1" dirty="0">
            <a:solidFill>
              <a:schemeClr val="bg1"/>
            </a:solidFill>
          </a:endParaRPr>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Insecure</a:t>
          </a:r>
          <a:r>
            <a:rPr lang="es-ES" sz="1200" b="1" kern="1200" dirty="0" smtClean="0">
              <a:solidFill>
                <a:schemeClr val="bg1"/>
              </a:solidFill>
            </a:rPr>
            <a:t> </a:t>
          </a:r>
          <a:r>
            <a:rPr lang="es-ES" sz="1200" b="1" kern="1200" dirty="0" err="1" smtClean="0">
              <a:solidFill>
                <a:schemeClr val="bg1"/>
              </a:solidFill>
            </a:rPr>
            <a:t>Deserialization</a:t>
          </a:r>
          <a:endParaRPr lang="es-ES" sz="1200" b="1" kern="1200" dirty="0">
            <a:solidFill>
              <a:schemeClr val="bg1"/>
            </a:solidFill>
          </a:endParaRPr>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Using</a:t>
          </a:r>
          <a:r>
            <a:rPr lang="es-ES" sz="1200" b="1" kern="1200" dirty="0" smtClean="0">
              <a:solidFill>
                <a:schemeClr val="bg1"/>
              </a:solidFill>
            </a:rPr>
            <a:t> </a:t>
          </a:r>
          <a:r>
            <a:rPr lang="es-ES" sz="1200" b="1" kern="1200" dirty="0" err="1" smtClean="0">
              <a:solidFill>
                <a:schemeClr val="bg1"/>
              </a:solidFill>
            </a:rPr>
            <a:t>components</a:t>
          </a:r>
          <a:r>
            <a:rPr lang="es-ES" sz="1200" b="1" kern="1200" dirty="0" smtClean="0">
              <a:solidFill>
                <a:schemeClr val="bg1"/>
              </a:solidFill>
            </a:rPr>
            <a:t> </a:t>
          </a:r>
          <a:r>
            <a:rPr lang="es-ES" sz="1200" b="1" kern="1200" dirty="0" err="1" smtClean="0">
              <a:solidFill>
                <a:schemeClr val="bg1"/>
              </a:solidFill>
            </a:rPr>
            <a:t>with</a:t>
          </a:r>
          <a:r>
            <a:rPr lang="es-ES" sz="1200" b="1" kern="1200" dirty="0" smtClean="0">
              <a:solidFill>
                <a:schemeClr val="bg1"/>
              </a:solidFill>
            </a:rPr>
            <a:t> </a:t>
          </a:r>
          <a:r>
            <a:rPr lang="es-ES" sz="1200" b="1" kern="1200" dirty="0" err="1" smtClean="0">
              <a:solidFill>
                <a:schemeClr val="bg1"/>
              </a:solidFill>
            </a:rPr>
            <a:t>vulnerabilities</a:t>
          </a:r>
          <a:endParaRPr lang="es-ES" sz="1200" b="1" kern="1200" dirty="0">
            <a:solidFill>
              <a:schemeClr val="bg1"/>
            </a:solidFill>
          </a:endParaRPr>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Insufficient</a:t>
          </a:r>
          <a:r>
            <a:rPr lang="es-ES" sz="1200" b="1" kern="1200" dirty="0" smtClean="0">
              <a:solidFill>
                <a:schemeClr val="bg1"/>
              </a:solidFill>
            </a:rPr>
            <a:t> </a:t>
          </a:r>
          <a:r>
            <a:rPr lang="es-ES" sz="1200" b="1" kern="1200" dirty="0" err="1" smtClean="0">
              <a:solidFill>
                <a:schemeClr val="bg1"/>
              </a:solidFill>
            </a:rPr>
            <a:t>Logging</a:t>
          </a:r>
          <a:endParaRPr lang="es-ES" sz="1200" b="1" kern="1200" dirty="0">
            <a:solidFill>
              <a:schemeClr val="bg1"/>
            </a:solidFill>
          </a:endParaRPr>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chemeClr val="bg1"/>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Design</a:t>
          </a:r>
          <a:endParaRPr lang="es-ES" sz="1100" kern="1200" dirty="0"/>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Development</a:t>
          </a:r>
          <a:endParaRPr lang="es-ES" sz="1100" kern="1200" dirty="0"/>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Build</a:t>
          </a:r>
          <a:endParaRPr lang="es-ES" sz="1100" kern="1200" dirty="0"/>
        </a:p>
      </dsp:txBody>
      <dsp:txXfrm>
        <a:off x="4829723" y="1314562"/>
        <a:ext cx="1227535" cy="153139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Operate</a:t>
          </a:r>
          <a:endParaRPr lang="es-ES" sz="1400" kern="1200" dirty="0"/>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Tests</a:t>
          </a:r>
          <a:endParaRPr lang="es-ES" sz="1400" kern="1200" dirty="0"/>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Development</a:t>
          </a:r>
          <a:endParaRPr lang="es-ES" sz="1100" kern="1200" dirty="0"/>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Build</a:t>
          </a:r>
          <a:endParaRPr lang="es-ES" sz="1100" kern="1200" dirty="0"/>
        </a:p>
      </dsp:txBody>
      <dsp:txXfrm>
        <a:off x="4829723" y="1314562"/>
        <a:ext cx="1227535" cy="153139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Operate</a:t>
          </a:r>
          <a:endParaRPr lang="es-ES" sz="1400" kern="1200" dirty="0"/>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Tests</a:t>
          </a:r>
          <a:endParaRPr lang="es-ES" sz="1400" kern="1200" dirty="0"/>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Build</a:t>
          </a:r>
          <a:endParaRPr lang="es-ES" sz="1100" kern="1200" dirty="0"/>
        </a:p>
      </dsp:txBody>
      <dsp:txXfrm>
        <a:off x="4829723" y="1314562"/>
        <a:ext cx="1227535" cy="15313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Operate</a:t>
          </a:r>
          <a:endParaRPr lang="es-ES" sz="1400" kern="1200" dirty="0"/>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Tests</a:t>
          </a:r>
          <a:endParaRPr lang="es-ES" sz="1400" kern="1200" dirty="0"/>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Build</a:t>
          </a:r>
          <a:endParaRPr lang="es-ES" sz="1100" kern="1200" dirty="0">
            <a:solidFill>
              <a:schemeClr val="bg1"/>
            </a:solidFill>
          </a:endParaRPr>
        </a:p>
      </dsp:txBody>
      <dsp:txXfrm>
        <a:off x="4829723" y="1314562"/>
        <a:ext cx="1227535" cy="15313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Injection</a:t>
          </a:r>
          <a:endParaRPr lang="es-ES" sz="1200" b="1" kern="1200" dirty="0">
            <a:solidFill>
              <a:schemeClr val="bg1"/>
            </a:solidFill>
          </a:endParaRPr>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Operate</a:t>
          </a:r>
          <a:endParaRPr lang="es-ES" sz="1400" kern="1200" dirty="0"/>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Tests</a:t>
          </a:r>
          <a:endParaRPr lang="es-ES" sz="1400" kern="1200" dirty="0"/>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Build</a:t>
          </a:r>
          <a:endParaRPr lang="es-ES" sz="1100" kern="1200" dirty="0">
            <a:solidFill>
              <a:schemeClr val="bg1"/>
            </a:solidFill>
          </a:endParaRPr>
        </a:p>
      </dsp:txBody>
      <dsp:txXfrm>
        <a:off x="4829723" y="1314562"/>
        <a:ext cx="1227535" cy="153139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Operate</a:t>
          </a:r>
          <a:endParaRPr lang="es-ES" sz="1400" kern="1200" dirty="0"/>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Tests</a:t>
          </a:r>
          <a:endParaRPr lang="es-ES" sz="1400" kern="1200" dirty="0">
            <a:solidFill>
              <a:schemeClr val="bg1"/>
            </a:solidFill>
          </a:endParaRPr>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Build</a:t>
          </a:r>
          <a:endParaRPr lang="es-ES" sz="1100" kern="1200" dirty="0">
            <a:solidFill>
              <a:schemeClr val="bg1"/>
            </a:solidFill>
          </a:endParaRPr>
        </a:p>
      </dsp:txBody>
      <dsp:txXfrm>
        <a:off x="4829723" y="1314562"/>
        <a:ext cx="1227535" cy="153139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Operate</a:t>
          </a:r>
          <a:endParaRPr lang="es-ES" sz="1400" kern="1200" dirty="0">
            <a:solidFill>
              <a:schemeClr val="bg1"/>
            </a:solidFill>
          </a:endParaRPr>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Tests</a:t>
          </a:r>
          <a:endParaRPr lang="es-ES" sz="1400" kern="1200" dirty="0">
            <a:solidFill>
              <a:schemeClr val="bg1"/>
            </a:solidFill>
          </a:endParaRPr>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Build</a:t>
          </a:r>
          <a:endParaRPr lang="es-ES" sz="1100" kern="1200" dirty="0">
            <a:solidFill>
              <a:schemeClr val="bg1"/>
            </a:solidFill>
          </a:endParaRPr>
        </a:p>
      </dsp:txBody>
      <dsp:txXfrm>
        <a:off x="4829723" y="1314562"/>
        <a:ext cx="1227535" cy="153139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Operate</a:t>
          </a:r>
          <a:endParaRPr lang="es-ES" sz="1400" kern="1200" dirty="0">
            <a:solidFill>
              <a:schemeClr val="bg1"/>
            </a:solidFill>
          </a:endParaRPr>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Deploy</a:t>
          </a:r>
          <a:endParaRPr lang="es-ES" sz="1400" kern="1200" dirty="0">
            <a:solidFill>
              <a:schemeClr val="bg1"/>
            </a:solidFill>
          </a:endParaRPr>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Tests</a:t>
          </a:r>
          <a:endParaRPr lang="es-ES" sz="1400" kern="1200" dirty="0">
            <a:solidFill>
              <a:schemeClr val="bg1"/>
            </a:solidFill>
          </a:endParaRPr>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Build</a:t>
          </a:r>
          <a:endParaRPr lang="es-ES" sz="1100" kern="1200" dirty="0">
            <a:solidFill>
              <a:schemeClr val="bg1"/>
            </a:solidFill>
          </a:endParaRPr>
        </a:p>
      </dsp:txBody>
      <dsp:txXfrm>
        <a:off x="4829723" y="1314562"/>
        <a:ext cx="1227535" cy="153139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Operate</a:t>
          </a:r>
          <a:endParaRPr lang="es-ES" sz="1400" kern="1200" dirty="0">
            <a:solidFill>
              <a:schemeClr val="bg1"/>
            </a:solidFill>
          </a:endParaRPr>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Deploy</a:t>
          </a:r>
          <a:endParaRPr lang="es-ES" sz="1400" kern="1200" dirty="0">
            <a:solidFill>
              <a:schemeClr val="bg1"/>
            </a:solidFill>
          </a:endParaRPr>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Release</a:t>
          </a:r>
          <a:endParaRPr lang="es-ES" sz="1400" kern="1200" dirty="0">
            <a:solidFill>
              <a:schemeClr val="bg1"/>
            </a:solidFill>
          </a:endParaRPr>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Tests</a:t>
          </a:r>
          <a:endParaRPr lang="es-ES" sz="1400" kern="1200" dirty="0">
            <a:solidFill>
              <a:schemeClr val="bg1"/>
            </a:solidFill>
          </a:endParaRPr>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085" y="72456"/>
              </a:moveTo>
              <a:arcTo wR="2664890" hR="2664890" stAng="17003485"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06444" y="511204"/>
          <a:ext cx="1309806"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Broken</a:t>
          </a:r>
          <a:r>
            <a:rPr lang="es-ES" sz="1200" b="1" kern="1200" dirty="0" smtClean="0">
              <a:solidFill>
                <a:schemeClr val="bg1"/>
              </a:solidFill>
            </a:rPr>
            <a:t> </a:t>
          </a:r>
          <a:r>
            <a:rPr lang="es-ES" sz="1200" b="1" kern="1200" dirty="0" err="1" smtClean="0">
              <a:solidFill>
                <a:schemeClr val="bg1"/>
              </a:solidFill>
            </a:rPr>
            <a:t>Authentication</a:t>
          </a:r>
          <a:endParaRPr lang="es-ES" sz="1200" b="1" kern="1200" dirty="0">
            <a:solidFill>
              <a:schemeClr val="bg1"/>
            </a:solidFill>
          </a:endParaRPr>
        </a:p>
      </dsp:txBody>
      <dsp:txXfrm>
        <a:off x="6937717" y="542477"/>
        <a:ext cx="1247260"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Sensitive</a:t>
          </a:r>
          <a:r>
            <a:rPr lang="es-ES" sz="1200" b="1" kern="1200" dirty="0" smtClean="0">
              <a:solidFill>
                <a:schemeClr val="bg1"/>
              </a:solidFill>
            </a:rPr>
            <a:t> data </a:t>
          </a:r>
          <a:r>
            <a:rPr lang="es-ES" sz="1200" b="1" kern="1200" dirty="0" err="1" smtClean="0">
              <a:solidFill>
                <a:schemeClr val="bg1"/>
              </a:solidFill>
            </a:rPr>
            <a:t>exposure</a:t>
          </a:r>
          <a:endParaRPr lang="es-ES" sz="1200" b="1" kern="1200" dirty="0">
            <a:solidFill>
              <a:schemeClr val="bg1"/>
            </a:solidFill>
          </a:endParaRPr>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smtClean="0">
              <a:solidFill>
                <a:schemeClr val="bg1"/>
              </a:solidFill>
            </a:rPr>
            <a:t>XML </a:t>
          </a:r>
          <a:r>
            <a:rPr lang="es-ES" sz="1200" b="1" kern="1200" dirty="0" err="1" smtClean="0">
              <a:solidFill>
                <a:schemeClr val="bg1"/>
              </a:solidFill>
            </a:rPr>
            <a:t>External</a:t>
          </a:r>
          <a:r>
            <a:rPr lang="es-ES" sz="1200" b="1" kern="1200" dirty="0" smtClean="0">
              <a:solidFill>
                <a:schemeClr val="bg1"/>
              </a:solidFill>
            </a:rPr>
            <a:t> </a:t>
          </a:r>
          <a:r>
            <a:rPr lang="es-ES" sz="1200" b="1" kern="1200" dirty="0" err="1" smtClean="0">
              <a:solidFill>
                <a:schemeClr val="bg1"/>
              </a:solidFill>
            </a:rPr>
            <a:t>Entity</a:t>
          </a:r>
          <a:r>
            <a:rPr lang="es-ES" sz="1200" b="1" kern="1200" dirty="0" smtClean="0">
              <a:solidFill>
                <a:schemeClr val="bg1"/>
              </a:solidFill>
            </a:rPr>
            <a:t> </a:t>
          </a:r>
          <a:endParaRPr lang="es-ES" sz="1200" b="1" kern="1200" dirty="0">
            <a:solidFill>
              <a:schemeClr val="bg1"/>
            </a:solidFill>
          </a:endParaRPr>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Broken</a:t>
          </a:r>
          <a:r>
            <a:rPr lang="es-ES" sz="1200" b="1" kern="1200" dirty="0" smtClean="0">
              <a:solidFill>
                <a:schemeClr val="bg1"/>
              </a:solidFill>
            </a:rPr>
            <a:t> Access Control</a:t>
          </a:r>
          <a:endParaRPr lang="es-ES" sz="1200" b="1" kern="1200" dirty="0">
            <a:solidFill>
              <a:schemeClr val="bg1"/>
            </a:solidFill>
          </a:endParaRPr>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7392" y="5142053"/>
              </a:moveTo>
              <a:arcTo wR="2664890" hR="2664890" stAng="4101933" swAng="310735"/>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242434" y="5332037"/>
          <a:ext cx="1505060"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smtClean="0">
              <a:solidFill>
                <a:schemeClr val="bg1"/>
              </a:solidFill>
            </a:rPr>
            <a:t>Security </a:t>
          </a:r>
          <a:r>
            <a:rPr lang="es-ES" sz="1200" b="1" kern="1200" dirty="0" err="1" smtClean="0">
              <a:solidFill>
                <a:schemeClr val="bg1"/>
              </a:solidFill>
            </a:rPr>
            <a:t>Misconfiguration</a:t>
          </a:r>
          <a:endParaRPr lang="es-ES" sz="1200" b="1" kern="1200" dirty="0">
            <a:solidFill>
              <a:schemeClr val="bg1"/>
            </a:solidFill>
          </a:endParaRPr>
        </a:p>
      </dsp:txBody>
      <dsp:txXfrm>
        <a:off x="5273707" y="5363310"/>
        <a:ext cx="1442514" cy="578081"/>
      </dsp:txXfrm>
    </dsp:sp>
    <dsp:sp modelId="{70D6DF03-E37C-4FC8-9EEF-57CA7DCF2820}">
      <dsp:nvSpPr>
        <dsp:cNvPr id="0" name=""/>
        <dsp:cNvSpPr/>
      </dsp:nvSpPr>
      <dsp:spPr>
        <a:xfrm>
          <a:off x="3330074" y="322569"/>
          <a:ext cx="5329781" cy="5329781"/>
        </a:xfrm>
        <a:custGeom>
          <a:avLst/>
          <a:gdLst/>
          <a:ahLst/>
          <a:cxnLst/>
          <a:rect l="0" t="0" r="0" b="0"/>
          <a:pathLst>
            <a:path>
              <a:moveTo>
                <a:pt x="1910003" y="5220627"/>
              </a:moveTo>
              <a:arcTo wR="2664890" hR="2664890" stAng="6387332" swAng="310735"/>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smtClean="0">
              <a:solidFill>
                <a:schemeClr val="bg1"/>
              </a:solidFill>
            </a:rPr>
            <a:t>Cross </a:t>
          </a:r>
          <a:r>
            <a:rPr lang="es-ES" sz="1200" b="1" kern="1200" dirty="0" err="1" smtClean="0">
              <a:solidFill>
                <a:schemeClr val="bg1"/>
              </a:solidFill>
            </a:rPr>
            <a:t>Site</a:t>
          </a:r>
          <a:r>
            <a:rPr lang="es-ES" sz="1200" b="1" kern="1200" dirty="0" smtClean="0">
              <a:solidFill>
                <a:schemeClr val="bg1"/>
              </a:solidFill>
            </a:rPr>
            <a:t> Scripting</a:t>
          </a:r>
          <a:endParaRPr lang="es-ES" sz="1200" b="1" kern="1200" dirty="0">
            <a:solidFill>
              <a:schemeClr val="bg1"/>
            </a:solidFill>
          </a:endParaRPr>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s-ES" sz="6000" b="0" strike="noStrike" spc="-1">
                <a:solidFill>
                  <a:srgbClr val="000000"/>
                </a:solidFill>
                <a:latin typeface="Calibri Light"/>
              </a:rPr>
              <a:t>Haga clic para modificar el estilo de título del patrón</a:t>
            </a:r>
            <a:endParaRPr lang="es-PR"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lIns="90000" tIns="45000" rIns="90000" bIns="45000">
            <a:noAutofit/>
          </a:bodyPr>
          <a:lstStyle/>
          <a:p>
            <a:pPr>
              <a:lnSpc>
                <a:spcPct val="100000"/>
              </a:lnSpc>
            </a:pPr>
            <a:fld id="{8BE6F32E-2663-4A87-B381-426E0F9C3A23}" type="datetime">
              <a:rPr lang="es-ES_tradnl" sz="1800" b="0" strike="noStrike" spc="-1">
                <a:solidFill>
                  <a:srgbClr val="000000"/>
                </a:solidFill>
                <a:latin typeface="Calibri"/>
              </a:rPr>
              <a:t>30/12/2024</a:t>
            </a:fld>
            <a:endParaRPr lang="en-GB" sz="18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lIns="90000" tIns="45000" rIns="90000" bIns="45000">
            <a:noAutofit/>
          </a:bodyPr>
          <a:lstStyle/>
          <a:p>
            <a:endParaRPr lang="en-GB"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lIns="90000" tIns="45000" rIns="90000" bIns="45000">
            <a:noAutofit/>
          </a:bodyPr>
          <a:lstStyle/>
          <a:p>
            <a:pPr>
              <a:lnSpc>
                <a:spcPct val="100000"/>
              </a:lnSpc>
            </a:pPr>
            <a:fld id="{B349A445-C8DC-40F9-A506-943CDAE77E6A}" type="slidenum">
              <a:rPr lang="es-ES_tradnl" sz="1800" b="0" strike="noStrike" spc="-1">
                <a:solidFill>
                  <a:srgbClr val="000000"/>
                </a:solidFill>
                <a:latin typeface="Calibri"/>
              </a:rPr>
              <a:t>‹#›</a:t>
            </a:fld>
            <a:endParaRPr lang="en-GB" sz="18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PR"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s-PR"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s-PR"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s-PR"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s-PR"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s-PR"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s-PR"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1.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2" Type="http://schemas.openxmlformats.org/officeDocument/2006/relationships/diagramData" Target="../diagrams/data21.xml"/><Relationship Id="rId1" Type="http://schemas.openxmlformats.org/officeDocument/2006/relationships/slideLayout" Target="../slideLayouts/slideLayout1.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1.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1.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61.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1.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CustomShape 1"/>
          <p:cNvSpPr/>
          <p:nvPr/>
        </p:nvSpPr>
        <p:spPr>
          <a:xfrm>
            <a:off x="956520" y="608040"/>
            <a:ext cx="9774720" cy="1457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_tradnl" sz="8800" b="1" strike="noStrike" spc="-1">
                <a:solidFill>
                  <a:srgbClr val="808080"/>
                </a:solidFill>
                <a:latin typeface="Arial"/>
                <a:ea typeface="Open Sans"/>
              </a:rPr>
              <a:t>OWASP TOP10 </a:t>
            </a:r>
            <a:endParaRPr lang="en-GB" sz="8800" b="0" strike="noStrike" spc="-1">
              <a:latin typeface="Arial"/>
            </a:endParaRPr>
          </a:p>
        </p:txBody>
      </p:sp>
      <p:sp>
        <p:nvSpPr>
          <p:cNvPr id="124" name="CustomShape 2"/>
          <p:cNvSpPr/>
          <p:nvPr/>
        </p:nvSpPr>
        <p:spPr>
          <a:xfrm>
            <a:off x="640080" y="1989360"/>
            <a:ext cx="10407600" cy="5803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gn="ctr">
              <a:lnSpc>
                <a:spcPct val="100000"/>
              </a:lnSpc>
            </a:pPr>
            <a:r>
              <a:rPr lang="es-ES_tradnl" sz="2800" b="0" strike="noStrike" spc="-1">
                <a:solidFill>
                  <a:srgbClr val="808080"/>
                </a:solidFill>
                <a:latin typeface="Arial"/>
                <a:ea typeface="Open Sans"/>
              </a:rPr>
              <a:t>Check (mate) to the vulnerabilities</a:t>
            </a:r>
            <a:endParaRPr lang="en-GB" sz="2800" b="0" strike="noStrike" spc="-1">
              <a:latin typeface="Arial"/>
            </a:endParaRPr>
          </a:p>
        </p:txBody>
      </p:sp>
      <p:pic>
        <p:nvPicPr>
          <p:cNvPr id="126" name="Imagen 4"/>
          <p:cNvPicPr/>
          <p:nvPr/>
        </p:nvPicPr>
        <p:blipFill>
          <a:blip r:embed="rId2"/>
          <a:stretch/>
        </p:blipFill>
        <p:spPr>
          <a:xfrm>
            <a:off x="4635720" y="3032640"/>
            <a:ext cx="2018520" cy="2018520"/>
          </a:xfrm>
          <a:prstGeom prst="rect">
            <a:avLst/>
          </a:prstGeom>
          <a:ln>
            <a:noFill/>
          </a:ln>
        </p:spPr>
      </p:pic>
      <p:sp>
        <p:nvSpPr>
          <p:cNvPr id="127" name="CustomShape 3"/>
          <p:cNvSpPr/>
          <p:nvPr/>
        </p:nvSpPr>
        <p:spPr>
          <a:xfrm>
            <a:off x="2243743" y="5779449"/>
            <a:ext cx="9376560" cy="83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64080">
              <a:lnSpc>
                <a:spcPct val="100000"/>
              </a:lnSpc>
              <a:spcBef>
                <a:spcPts val="300"/>
              </a:spcBef>
              <a:tabLst>
                <a:tab pos="0" algn="l"/>
              </a:tabLst>
            </a:pPr>
            <a:r>
              <a:rPr lang="es-ES" sz="2400" b="0" strike="noStrike" spc="-1" dirty="0" err="1">
                <a:solidFill>
                  <a:srgbClr val="424456"/>
                </a:solidFill>
                <a:latin typeface="Georgia"/>
              </a:rPr>
              <a:t>Some</a:t>
            </a:r>
            <a:r>
              <a:rPr lang="es-ES" sz="2400" b="0" strike="noStrike" spc="-1" dirty="0">
                <a:solidFill>
                  <a:srgbClr val="424456"/>
                </a:solidFill>
                <a:latin typeface="Georgia"/>
              </a:rPr>
              <a:t> </a:t>
            </a:r>
            <a:r>
              <a:rPr lang="es-ES" sz="2400" b="0" strike="noStrike" spc="-1" dirty="0" err="1">
                <a:solidFill>
                  <a:srgbClr val="424456"/>
                </a:solidFill>
                <a:latin typeface="Georgia"/>
              </a:rPr>
              <a:t>reflections</a:t>
            </a:r>
            <a:r>
              <a:rPr lang="es-ES" sz="2400" b="0" strike="noStrike" spc="-1" dirty="0">
                <a:solidFill>
                  <a:srgbClr val="424456"/>
                </a:solidFill>
                <a:latin typeface="Georgia"/>
              </a:rPr>
              <a:t> </a:t>
            </a:r>
            <a:r>
              <a:rPr lang="es-ES" sz="2400" b="0" strike="noStrike" spc="-1" dirty="0" err="1">
                <a:solidFill>
                  <a:srgbClr val="424456"/>
                </a:solidFill>
                <a:latin typeface="Georgia"/>
              </a:rPr>
              <a:t>about</a:t>
            </a:r>
            <a:r>
              <a:rPr lang="es-ES" sz="2400" b="0" strike="noStrike" spc="-1" dirty="0">
                <a:solidFill>
                  <a:srgbClr val="424456"/>
                </a:solidFill>
                <a:latin typeface="Georgia"/>
              </a:rPr>
              <a:t> OWASP TOP 10 and </a:t>
            </a:r>
            <a:r>
              <a:rPr lang="es-ES" sz="2400" b="0" strike="noStrike" spc="-1" dirty="0" err="1">
                <a:solidFill>
                  <a:srgbClr val="424456"/>
                </a:solidFill>
                <a:latin typeface="Georgia"/>
              </a:rPr>
              <a:t>chess</a:t>
            </a:r>
            <a:r>
              <a:rPr lang="es-ES" sz="2400" b="0" strike="noStrike" spc="-1" dirty="0">
                <a:solidFill>
                  <a:srgbClr val="424456"/>
                </a:solidFill>
                <a:latin typeface="Georgia"/>
              </a:rPr>
              <a:t> </a:t>
            </a:r>
            <a:r>
              <a:rPr lang="es-ES" sz="2400" b="0" strike="noStrike" spc="-1" dirty="0" err="1">
                <a:solidFill>
                  <a:srgbClr val="424456"/>
                </a:solidFill>
                <a:latin typeface="Georgia"/>
              </a:rPr>
              <a:t>game</a:t>
            </a:r>
            <a:endParaRPr lang="en-GB" sz="2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Imagen 1"/>
          <p:cNvPicPr/>
          <p:nvPr/>
        </p:nvPicPr>
        <p:blipFill>
          <a:blip r:embed="rId2"/>
          <a:stretch/>
        </p:blipFill>
        <p:spPr>
          <a:xfrm>
            <a:off x="3174120" y="356760"/>
            <a:ext cx="5963400" cy="5999400"/>
          </a:xfrm>
          <a:prstGeom prst="rect">
            <a:avLst/>
          </a:prstGeom>
          <a:ln>
            <a:noFill/>
          </a:ln>
        </p:spPr>
      </p:pic>
      <p:sp>
        <p:nvSpPr>
          <p:cNvPr id="178" name="CustomShape 1"/>
          <p:cNvSpPr/>
          <p:nvPr/>
        </p:nvSpPr>
        <p:spPr>
          <a:xfrm flipH="1">
            <a:off x="6789240" y="4165560"/>
            <a:ext cx="1545120" cy="162972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179" name="CustomShape 2"/>
          <p:cNvSpPr/>
          <p:nvPr/>
        </p:nvSpPr>
        <p:spPr>
          <a:xfrm>
            <a:off x="543960" y="1657440"/>
            <a:ext cx="249300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3200" b="0" strike="noStrike" spc="-1">
                <a:solidFill>
                  <a:srgbClr val="424456"/>
                </a:solidFill>
                <a:latin typeface="Calibri"/>
              </a:rPr>
              <a:t>Injection</a:t>
            </a:r>
            <a:endParaRPr lang="en-GB" sz="3200" b="0" strike="noStrike" spc="-1">
              <a:latin typeface="Arial"/>
            </a:endParaRPr>
          </a:p>
          <a:p>
            <a:pPr>
              <a:lnSpc>
                <a:spcPct val="100000"/>
              </a:lnSpc>
            </a:pPr>
            <a:r>
              <a:rPr lang="es-ES" sz="3200" b="0" strike="noStrike" spc="-1">
                <a:solidFill>
                  <a:srgbClr val="424456"/>
                </a:solidFill>
                <a:latin typeface="Calibri"/>
              </a:rPr>
              <a:t>Chess</a:t>
            </a:r>
            <a:endParaRPr lang="en-GB" sz="3200" b="0" strike="noStrike" spc="-1">
              <a:latin typeface="Arial"/>
            </a:endParaRPr>
          </a:p>
          <a:p>
            <a:pPr>
              <a:lnSpc>
                <a:spcPct val="100000"/>
              </a:lnSpc>
            </a:pPr>
            <a:r>
              <a:rPr lang="es-ES" sz="3200" b="0" strike="noStrike" spc="-1">
                <a:solidFill>
                  <a:srgbClr val="424456"/>
                </a:solidFill>
                <a:latin typeface="Calibri"/>
              </a:rPr>
              <a:t>comparison</a:t>
            </a:r>
            <a:endParaRPr lang="en-GB" sz="3200" b="0" strike="noStrike" spc="-1">
              <a:latin typeface="Arial"/>
            </a:endParaRPr>
          </a:p>
        </p:txBody>
      </p:sp>
      <p:sp>
        <p:nvSpPr>
          <p:cNvPr id="180" name="CustomShape 3"/>
          <p:cNvSpPr/>
          <p:nvPr/>
        </p:nvSpPr>
        <p:spPr>
          <a:xfrm flipV="1">
            <a:off x="9062280" y="3311640"/>
            <a:ext cx="729720" cy="53748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181" name="CustomShape 4"/>
          <p:cNvSpPr/>
          <p:nvPr/>
        </p:nvSpPr>
        <p:spPr>
          <a:xfrm>
            <a:off x="9860760" y="2913480"/>
            <a:ext cx="2091240" cy="2558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Bad defense, no one can stop the attack.</a:t>
            </a:r>
            <a:endParaRPr lang="en-GB" sz="1800" b="0" strike="noStrike" spc="-1">
              <a:latin typeface="Arial"/>
            </a:endParaRPr>
          </a:p>
          <a:p>
            <a:pPr>
              <a:lnSpc>
                <a:spcPct val="100000"/>
              </a:lnSpc>
            </a:pPr>
            <a:endParaRPr lang="en-GB" sz="1800" b="0" strike="noStrike" spc="-1">
              <a:latin typeface="Arial"/>
            </a:endParaRPr>
          </a:p>
          <a:p>
            <a:pPr>
              <a:lnSpc>
                <a:spcPct val="100000"/>
              </a:lnSpc>
            </a:pPr>
            <a:r>
              <a:rPr lang="es-ES" sz="1800" b="1" strike="noStrike" spc="-1">
                <a:solidFill>
                  <a:srgbClr val="C00000"/>
                </a:solidFill>
                <a:latin typeface="Calibri"/>
              </a:rPr>
              <a:t>It is the fastest check mate of the history.</a:t>
            </a:r>
            <a:endParaRPr lang="en-GB" sz="1800" b="0" strike="noStrike" spc="-1">
              <a:latin typeface="Arial"/>
            </a:endParaRPr>
          </a:p>
        </p:txBody>
      </p:sp>
      <p:sp>
        <p:nvSpPr>
          <p:cNvPr id="182" name="CustomShape 5"/>
          <p:cNvSpPr/>
          <p:nvPr/>
        </p:nvSpPr>
        <p:spPr>
          <a:xfrm>
            <a:off x="9960480" y="5795280"/>
            <a:ext cx="20959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backend</a:t>
            </a:r>
            <a:endParaRPr lang="en-GB" sz="1800" b="0" strike="noStrike" spc="-1">
              <a:latin typeface="Arial"/>
            </a:endParaRPr>
          </a:p>
        </p:txBody>
      </p:sp>
      <p:sp>
        <p:nvSpPr>
          <p:cNvPr id="183" name="CustomShape 6"/>
          <p:cNvSpPr/>
          <p:nvPr/>
        </p:nvSpPr>
        <p:spPr>
          <a:xfrm flipH="1" flipV="1">
            <a:off x="9062280" y="5967720"/>
            <a:ext cx="897840" cy="1224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accent1"/>
          </a:lnRef>
          <a:fillRef idx="0">
            <a:schemeClr val="accent1"/>
          </a:fillRef>
          <a:effectRef idx="0">
            <a:schemeClr val="accent1"/>
          </a:effectRef>
          <a:fontRef idx="minor"/>
        </p:style>
      </p:sp>
      <p:sp>
        <p:nvSpPr>
          <p:cNvPr id="184" name="CustomShape 7"/>
          <p:cNvSpPr/>
          <p:nvPr/>
        </p:nvSpPr>
        <p:spPr>
          <a:xfrm>
            <a:off x="3036960" y="5555520"/>
            <a:ext cx="6024600" cy="800640"/>
          </a:xfrm>
          <a:prstGeom prst="roundRect">
            <a:avLst>
              <a:gd name="adj" fmla="val 16667"/>
            </a:avLst>
          </a:prstGeom>
          <a:noFill/>
          <a:ln w="38160">
            <a:solidFill>
              <a:schemeClr val="tx1"/>
            </a:solid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792000" y="2149920"/>
            <a:ext cx="10007280" cy="136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280">
              <a:lnSpc>
                <a:spcPct val="100000"/>
              </a:lnSpc>
              <a:buClr>
                <a:srgbClr val="000000"/>
              </a:buClr>
              <a:buSzPct val="45000"/>
              <a:buFont typeface="Wingdings" charset="2"/>
              <a:buChar char=""/>
            </a:pPr>
            <a:r>
              <a:rPr lang="en-GB" sz="1800" b="0" strike="noStrike" spc="-1">
                <a:solidFill>
                  <a:srgbClr val="000000"/>
                </a:solidFill>
                <a:latin typeface="Calibri"/>
              </a:rPr>
              <a:t>Validate each input. “Don’t trust in the end user”</a:t>
            </a:r>
            <a:endParaRPr lang="en-GB" sz="1800" b="0" strike="noStrike" spc="-1">
              <a:latin typeface="Arial"/>
            </a:endParaRPr>
          </a:p>
          <a:p>
            <a:pPr marL="432000" lvl="1" indent="-215280">
              <a:lnSpc>
                <a:spcPct val="100000"/>
              </a:lnSpc>
              <a:buClr>
                <a:srgbClr val="000000"/>
              </a:buClr>
              <a:buSzPct val="45000"/>
              <a:buFont typeface="Wingdings" charset="2"/>
              <a:buChar char=""/>
            </a:pPr>
            <a:r>
              <a:rPr lang="en-GB" sz="1800" b="0" strike="noStrike" spc="-1">
                <a:solidFill>
                  <a:srgbClr val="000000"/>
                </a:solidFill>
                <a:latin typeface="Calibri"/>
              </a:rPr>
              <a:t>Whitelist</a:t>
            </a:r>
            <a:endParaRPr lang="en-GB" sz="1800" b="0" strike="noStrike" spc="-1">
              <a:latin typeface="Arial"/>
            </a:endParaRPr>
          </a:p>
          <a:p>
            <a:pPr marL="432000" lvl="1" indent="-215280">
              <a:lnSpc>
                <a:spcPct val="100000"/>
              </a:lnSpc>
              <a:buClr>
                <a:srgbClr val="000000"/>
              </a:buClr>
              <a:buSzPct val="45000"/>
              <a:buFont typeface="Wingdings" charset="2"/>
              <a:buChar char=""/>
            </a:pPr>
            <a:r>
              <a:rPr lang="en-GB" sz="1800" b="0" strike="noStrike" spc="-1">
                <a:solidFill>
                  <a:srgbClr val="000000"/>
                </a:solidFill>
                <a:latin typeface="Calibri"/>
              </a:rPr>
              <a:t>Regular expression</a:t>
            </a:r>
            <a:endParaRPr lang="en-GB" sz="1800" b="0" strike="noStrike" spc="-1">
              <a:latin typeface="Arial"/>
            </a:endParaRPr>
          </a:p>
          <a:p>
            <a:pPr marL="432000" lvl="1" indent="-215280">
              <a:lnSpc>
                <a:spcPct val="100000"/>
              </a:lnSpc>
              <a:buClr>
                <a:srgbClr val="000000"/>
              </a:buClr>
              <a:buSzPct val="45000"/>
              <a:buFont typeface="Wingdings" charset="2"/>
              <a:buChar char=""/>
            </a:pPr>
            <a:r>
              <a:rPr lang="en-GB" sz="1800" b="0" strike="noStrike" spc="-1">
                <a:solidFill>
                  <a:srgbClr val="000000"/>
                </a:solidFill>
                <a:latin typeface="Calibri"/>
              </a:rPr>
              <a:t>String length</a:t>
            </a:r>
            <a:endParaRPr lang="en-GB" sz="1800" b="0" strike="noStrike" spc="-1">
              <a:latin typeface="Arial"/>
            </a:endParaRPr>
          </a:p>
          <a:p>
            <a:pPr marL="432000" lvl="1" indent="-215280">
              <a:lnSpc>
                <a:spcPct val="100000"/>
              </a:lnSpc>
              <a:buClr>
                <a:srgbClr val="000000"/>
              </a:buClr>
              <a:buSzPct val="45000"/>
              <a:buFont typeface="Wingdings" charset="2"/>
              <a:buChar char=""/>
            </a:pPr>
            <a:r>
              <a:rPr lang="en-GB" sz="1800" b="0" strike="noStrike" spc="-1">
                <a:solidFill>
                  <a:srgbClr val="000000"/>
                </a:solidFill>
                <a:latin typeface="Calibri"/>
              </a:rPr>
              <a:t>Data type</a:t>
            </a:r>
            <a:endParaRPr lang="en-GB" sz="1800" b="0" strike="noStrike" spc="-1">
              <a:latin typeface="Arial"/>
            </a:endParaRPr>
          </a:p>
        </p:txBody>
      </p:sp>
      <p:sp>
        <p:nvSpPr>
          <p:cNvPr id="186" name="CustomShape 2"/>
          <p:cNvSpPr/>
          <p:nvPr/>
        </p:nvSpPr>
        <p:spPr>
          <a:xfrm>
            <a:off x="792000" y="3814560"/>
            <a:ext cx="100072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280">
              <a:lnSpc>
                <a:spcPct val="100000"/>
              </a:lnSpc>
              <a:buClr>
                <a:srgbClr val="000000"/>
              </a:buClr>
              <a:buSzPct val="45000"/>
              <a:buFont typeface="Wingdings" charset="2"/>
              <a:buChar char=""/>
            </a:pPr>
            <a:r>
              <a:rPr lang="en-GB" sz="1800" b="0" strike="noStrike" spc="-1">
                <a:solidFill>
                  <a:srgbClr val="000000"/>
                </a:solidFill>
                <a:latin typeface="Calibri"/>
              </a:rPr>
              <a:t>Use modern frameworks</a:t>
            </a:r>
            <a:endParaRPr lang="en-GB" sz="1800" b="0" strike="noStrike" spc="-1">
              <a:latin typeface="Arial"/>
            </a:endParaRPr>
          </a:p>
        </p:txBody>
      </p:sp>
      <p:sp>
        <p:nvSpPr>
          <p:cNvPr id="187" name="CustomShape 3"/>
          <p:cNvSpPr/>
          <p:nvPr/>
        </p:nvSpPr>
        <p:spPr>
          <a:xfrm>
            <a:off x="792000" y="4318560"/>
            <a:ext cx="100072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280">
              <a:lnSpc>
                <a:spcPct val="100000"/>
              </a:lnSpc>
              <a:buClr>
                <a:srgbClr val="000000"/>
              </a:buClr>
              <a:buSzPct val="45000"/>
              <a:buFont typeface="Wingdings" charset="2"/>
              <a:buChar char=""/>
            </a:pPr>
            <a:r>
              <a:rPr lang="en-GB" sz="1800" b="0" strike="noStrike" spc="-1">
                <a:solidFill>
                  <a:srgbClr val="000000"/>
                </a:solidFill>
                <a:latin typeface="Calibri"/>
              </a:rPr>
              <a:t>Use prepared statements (SQL Injection)</a:t>
            </a:r>
            <a:endParaRPr lang="en-GB" sz="1800" b="0" strike="noStrike" spc="-1">
              <a:latin typeface="Arial"/>
            </a:endParaRPr>
          </a:p>
        </p:txBody>
      </p:sp>
      <p:sp>
        <p:nvSpPr>
          <p:cNvPr id="188" name="CustomShape 4"/>
          <p:cNvSpPr/>
          <p:nvPr/>
        </p:nvSpPr>
        <p:spPr>
          <a:xfrm>
            <a:off x="792000" y="4808880"/>
            <a:ext cx="100072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280">
              <a:lnSpc>
                <a:spcPct val="100000"/>
              </a:lnSpc>
              <a:buClr>
                <a:srgbClr val="000000"/>
              </a:buClr>
              <a:buSzPct val="45000"/>
              <a:buFont typeface="Wingdings" charset="2"/>
              <a:buChar char=""/>
            </a:pPr>
            <a:r>
              <a:rPr lang="en-GB" sz="1800" b="0" strike="noStrike" spc="-1">
                <a:solidFill>
                  <a:srgbClr val="000000"/>
                </a:solidFill>
                <a:latin typeface="Calibri"/>
              </a:rPr>
              <a:t>Use stored procedure (SQL Injection)</a:t>
            </a:r>
            <a:endParaRPr lang="en-GB" sz="1800" b="0" strike="noStrike" spc="-1">
              <a:latin typeface="Arial"/>
            </a:endParaRPr>
          </a:p>
        </p:txBody>
      </p:sp>
      <p:sp>
        <p:nvSpPr>
          <p:cNvPr id="189" name="CustomShape 5"/>
          <p:cNvSpPr/>
          <p:nvPr/>
        </p:nvSpPr>
        <p:spPr>
          <a:xfrm>
            <a:off x="936000" y="5592600"/>
            <a:ext cx="1064520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B050"/>
                </a:solidFill>
                <a:latin typeface="Arial"/>
              </a:rPr>
              <a:t>https://cheatsheetseries.owasp.org/cheatsheets/SQL_Injection_Prevention_Cheat_Sheet.html</a:t>
            </a:r>
            <a:endParaRPr lang="en-GB" sz="1800" b="0" strike="noStrike" spc="-1">
              <a:latin typeface="Arial"/>
            </a:endParaRPr>
          </a:p>
        </p:txBody>
      </p:sp>
      <p:grpSp>
        <p:nvGrpSpPr>
          <p:cNvPr id="190" name="Group 6"/>
          <p:cNvGrpSpPr/>
          <p:nvPr/>
        </p:nvGrpSpPr>
        <p:grpSpPr>
          <a:xfrm>
            <a:off x="7894800" y="2594160"/>
            <a:ext cx="1924200" cy="1325520"/>
            <a:chOff x="7894800" y="2594160"/>
            <a:chExt cx="1924200" cy="1325520"/>
          </a:xfrm>
        </p:grpSpPr>
        <p:sp>
          <p:nvSpPr>
            <p:cNvPr id="191" name="CustomShape 7"/>
            <p:cNvSpPr/>
            <p:nvPr/>
          </p:nvSpPr>
          <p:spPr>
            <a:xfrm>
              <a:off x="8307000" y="3102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92" name="CustomShape 8"/>
            <p:cNvSpPr/>
            <p:nvPr/>
          </p:nvSpPr>
          <p:spPr>
            <a:xfrm>
              <a:off x="8740080" y="25941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93" name="CustomShape 9"/>
            <p:cNvSpPr/>
            <p:nvPr/>
          </p:nvSpPr>
          <p:spPr>
            <a:xfrm>
              <a:off x="9163800" y="31179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94" name="CustomShape 10"/>
            <p:cNvSpPr/>
            <p:nvPr/>
          </p:nvSpPr>
          <p:spPr>
            <a:xfrm>
              <a:off x="7894800" y="35870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195" name="CustomShape 11"/>
            <p:cNvSpPr/>
            <p:nvPr/>
          </p:nvSpPr>
          <p:spPr>
            <a:xfrm>
              <a:off x="8545320" y="36309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196" name="CustomShape 12"/>
            <p:cNvSpPr/>
            <p:nvPr/>
          </p:nvSpPr>
          <p:spPr>
            <a:xfrm>
              <a:off x="9548640" y="36111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197" name="CustomShape 13"/>
            <p:cNvSpPr/>
            <p:nvPr/>
          </p:nvSpPr>
          <p:spPr>
            <a:xfrm>
              <a:off x="8985960" y="3628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198" name="Line 14"/>
            <p:cNvSpPr/>
            <p:nvPr/>
          </p:nvSpPr>
          <p:spPr>
            <a:xfrm flipH="1">
              <a:off x="8538120" y="284148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99" name="Line 15"/>
            <p:cNvSpPr/>
            <p:nvPr/>
          </p:nvSpPr>
          <p:spPr>
            <a:xfrm flipH="1">
              <a:off x="8126280" y="334980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00" name="Line 16"/>
            <p:cNvSpPr/>
            <p:nvPr/>
          </p:nvSpPr>
          <p:spPr>
            <a:xfrm>
              <a:off x="8971200" y="284148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01" name="Line 17"/>
            <p:cNvSpPr/>
            <p:nvPr/>
          </p:nvSpPr>
          <p:spPr>
            <a:xfrm>
              <a:off x="9395280" y="336492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02" name="Line 18"/>
            <p:cNvSpPr/>
            <p:nvPr/>
          </p:nvSpPr>
          <p:spPr>
            <a:xfrm>
              <a:off x="8538120" y="334980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03" name="Line 19"/>
            <p:cNvSpPr/>
            <p:nvPr/>
          </p:nvSpPr>
          <p:spPr>
            <a:xfrm flipH="1">
              <a:off x="9121320" y="336492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204" name="TextShape 20"/>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Injection: solutions</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4" name="Diagram4"/>
          <p:cNvGraphicFramePr/>
          <p:nvPr>
            <p:extLst>
              <p:ext uri="{D42A27DB-BD31-4B8C-83A1-F6EECF244321}">
                <p14:modId xmlns:p14="http://schemas.microsoft.com/office/powerpoint/2010/main" val="803650766"/>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878040" y="2158200"/>
            <a:ext cx="7929360" cy="146124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Application functions related to </a:t>
            </a:r>
            <a:r>
              <a:rPr lang="es-ES" sz="1800" b="1" strike="noStrike" spc="-1">
                <a:solidFill>
                  <a:srgbClr val="000000"/>
                </a:solidFill>
                <a:latin typeface="Calibri"/>
              </a:rPr>
              <a:t>authentications and session management </a:t>
            </a:r>
            <a:r>
              <a:rPr lang="es-ES" sz="1800" b="0" strike="noStrike" spc="-1">
                <a:solidFill>
                  <a:srgbClr val="000000"/>
                </a:solidFill>
                <a:latin typeface="Calibri"/>
              </a:rPr>
              <a:t>are often implemented incorrectly, allowing attackers to </a:t>
            </a:r>
            <a:r>
              <a:rPr lang="es-ES" sz="1800" b="1" strike="noStrike" spc="-1">
                <a:solidFill>
                  <a:srgbClr val="000000"/>
                </a:solidFill>
                <a:latin typeface="Calibri"/>
              </a:rPr>
              <a:t>compromise passwords, keys, or session tokens</a:t>
            </a:r>
            <a:r>
              <a:rPr lang="es-ES" sz="1800" b="0" strike="noStrike" spc="-1">
                <a:solidFill>
                  <a:srgbClr val="000000"/>
                </a:solidFill>
                <a:latin typeface="Calibri"/>
              </a:rPr>
              <a:t>, or to exploit other implementations flaws to asume other users’ identities temporarily or permanently.</a:t>
            </a:r>
            <a:endParaRPr lang="en-GB" sz="1800" b="0" strike="noStrike" spc="-1">
              <a:latin typeface="Arial"/>
            </a:endParaRPr>
          </a:p>
        </p:txBody>
      </p:sp>
      <p:pic>
        <p:nvPicPr>
          <p:cNvPr id="207" name="Imagen 4"/>
          <p:cNvPicPr/>
          <p:nvPr/>
        </p:nvPicPr>
        <p:blipFill>
          <a:blip r:embed="rId2"/>
          <a:stretch/>
        </p:blipFill>
        <p:spPr>
          <a:xfrm>
            <a:off x="9424440" y="2158200"/>
            <a:ext cx="2066400" cy="2752200"/>
          </a:xfrm>
          <a:prstGeom prst="rect">
            <a:avLst/>
          </a:prstGeom>
          <a:ln>
            <a:noFill/>
          </a:ln>
        </p:spPr>
      </p:pic>
      <p:sp>
        <p:nvSpPr>
          <p:cNvPr id="208"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Broken authentication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Group 1"/>
          <p:cNvGrpSpPr/>
          <p:nvPr/>
        </p:nvGrpSpPr>
        <p:grpSpPr>
          <a:xfrm>
            <a:off x="3362760" y="2477520"/>
            <a:ext cx="5185440" cy="3544200"/>
            <a:chOff x="3362760" y="2477520"/>
            <a:chExt cx="5185440" cy="3544200"/>
          </a:xfrm>
        </p:grpSpPr>
        <p:sp>
          <p:nvSpPr>
            <p:cNvPr id="210" name="CustomShape 2"/>
            <p:cNvSpPr/>
            <p:nvPr/>
          </p:nvSpPr>
          <p:spPr>
            <a:xfrm>
              <a:off x="3371400" y="4987800"/>
              <a:ext cx="4592160" cy="103392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sp>
        <p:sp>
          <p:nvSpPr>
            <p:cNvPr id="211" name="CustomShape 3"/>
            <p:cNvSpPr/>
            <p:nvPr/>
          </p:nvSpPr>
          <p:spPr>
            <a:xfrm>
              <a:off x="5189040" y="5056200"/>
              <a:ext cx="956520" cy="965520"/>
            </a:xfrm>
            <a:prstGeom prst="can">
              <a:avLst>
                <a:gd name="adj" fmla="val 25000"/>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212" name="Group 4"/>
            <p:cNvGrpSpPr/>
            <p:nvPr/>
          </p:nvGrpSpPr>
          <p:grpSpPr>
            <a:xfrm>
              <a:off x="3362760" y="2477520"/>
              <a:ext cx="5185440" cy="2838600"/>
              <a:chOff x="3362760" y="2477520"/>
              <a:chExt cx="5185440" cy="2838600"/>
            </a:xfrm>
          </p:grpSpPr>
          <p:sp>
            <p:nvSpPr>
              <p:cNvPr id="213" name="CustomShape 5"/>
              <p:cNvSpPr/>
              <p:nvPr/>
            </p:nvSpPr>
            <p:spPr>
              <a:xfrm>
                <a:off x="3362760" y="3842280"/>
                <a:ext cx="4592160" cy="903240"/>
              </a:xfrm>
              <a:prstGeom prst="roundRect">
                <a:avLst>
                  <a:gd name="adj" fmla="val 16667"/>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214" name="CustomShape 6"/>
              <p:cNvSpPr/>
              <p:nvPr/>
            </p:nvSpPr>
            <p:spPr>
              <a:xfrm>
                <a:off x="3362760" y="2764440"/>
                <a:ext cx="4592160" cy="874440"/>
              </a:xfrm>
              <a:prstGeom prst="roundRect">
                <a:avLst>
                  <a:gd name="adj" fmla="val 16667"/>
                </a:avLst>
              </a:prstGeom>
              <a:solidFill>
                <a:srgbClr val="4B7399"/>
              </a:solidFill>
              <a:ln>
                <a:solidFill>
                  <a:srgbClr val="4B7399"/>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Front End</a:t>
                </a:r>
                <a:endParaRPr lang="en-GB" sz="1800" b="0" strike="noStrike" spc="-1">
                  <a:latin typeface="Arial"/>
                </a:endParaRPr>
              </a:p>
            </p:txBody>
          </p:sp>
          <p:sp>
            <p:nvSpPr>
              <p:cNvPr id="215" name="CustomShape 7"/>
              <p:cNvSpPr/>
              <p:nvPr/>
            </p:nvSpPr>
            <p:spPr>
              <a:xfrm flipH="1">
                <a:off x="5984280" y="2477520"/>
                <a:ext cx="2563920" cy="283860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grpSp>
      </p:grpSp>
      <p:sp>
        <p:nvSpPr>
          <p:cNvPr id="216" name="CustomShape 8"/>
          <p:cNvSpPr/>
          <p:nvPr/>
        </p:nvSpPr>
        <p:spPr>
          <a:xfrm>
            <a:off x="8782560" y="1966680"/>
            <a:ext cx="29448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Force brute attack, testing 10000 most common passwords</a:t>
            </a:r>
            <a:endParaRPr lang="en-GB" sz="1800" b="0" strike="noStrike" spc="-1">
              <a:latin typeface="Arial"/>
            </a:endParaRPr>
          </a:p>
        </p:txBody>
      </p:sp>
      <p:sp>
        <p:nvSpPr>
          <p:cNvPr id="217" name="CustomShape 9"/>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authentication - Demo</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926280" y="1618200"/>
            <a:ext cx="55818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Multi factor authentication (</a:t>
            </a:r>
            <a:r>
              <a:rPr lang="es-ES" sz="1800" b="1" strike="noStrike" spc="-1">
                <a:solidFill>
                  <a:srgbClr val="000000"/>
                </a:solidFill>
                <a:latin typeface="Calibri"/>
              </a:rPr>
              <a:t>MFA</a:t>
            </a:r>
            <a:r>
              <a:rPr lang="es-ES" sz="1800" b="0" strike="noStrike" spc="-1">
                <a:solidFill>
                  <a:srgbClr val="000000"/>
                </a:solidFill>
                <a:latin typeface="Calibri"/>
              </a:rPr>
              <a:t>)</a:t>
            </a:r>
            <a:endParaRPr lang="en-GB" sz="1800" b="0" strike="noStrike" spc="-1">
              <a:latin typeface="Arial"/>
            </a:endParaRPr>
          </a:p>
        </p:txBody>
      </p:sp>
      <p:sp>
        <p:nvSpPr>
          <p:cNvPr id="219" name="CustomShape 2"/>
          <p:cNvSpPr/>
          <p:nvPr/>
        </p:nvSpPr>
        <p:spPr>
          <a:xfrm>
            <a:off x="926280" y="2192400"/>
            <a:ext cx="55818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Remove any </a:t>
            </a:r>
            <a:r>
              <a:rPr lang="es-ES" sz="1800" b="1" strike="noStrike" spc="-1">
                <a:solidFill>
                  <a:srgbClr val="000000"/>
                </a:solidFill>
                <a:latin typeface="Calibri"/>
              </a:rPr>
              <a:t>default credentials</a:t>
            </a:r>
            <a:endParaRPr lang="en-GB" sz="1800" b="0" strike="noStrike" spc="-1">
              <a:latin typeface="Arial"/>
            </a:endParaRPr>
          </a:p>
        </p:txBody>
      </p:sp>
      <p:sp>
        <p:nvSpPr>
          <p:cNvPr id="220" name="CustomShape 3"/>
          <p:cNvSpPr/>
          <p:nvPr/>
        </p:nvSpPr>
        <p:spPr>
          <a:xfrm>
            <a:off x="926280" y="2824560"/>
            <a:ext cx="55818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Implement </a:t>
            </a:r>
            <a:r>
              <a:rPr lang="es-ES" sz="1800" b="1" strike="noStrike" spc="-1">
                <a:solidFill>
                  <a:srgbClr val="000000"/>
                </a:solidFill>
                <a:latin typeface="Calibri"/>
              </a:rPr>
              <a:t>weak-passwords check</a:t>
            </a:r>
            <a:endParaRPr lang="en-GB" sz="1800" b="0" strike="noStrike" spc="-1">
              <a:latin typeface="Arial"/>
            </a:endParaRPr>
          </a:p>
        </p:txBody>
      </p:sp>
      <p:sp>
        <p:nvSpPr>
          <p:cNvPr id="221" name="CustomShape 4"/>
          <p:cNvSpPr/>
          <p:nvPr/>
        </p:nvSpPr>
        <p:spPr>
          <a:xfrm>
            <a:off x="926280" y="3465360"/>
            <a:ext cx="55818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Implement </a:t>
            </a:r>
            <a:r>
              <a:rPr lang="es-ES" sz="1800" b="1" strike="noStrike" spc="-1">
                <a:solidFill>
                  <a:srgbClr val="000000"/>
                </a:solidFill>
                <a:latin typeface="Calibri"/>
              </a:rPr>
              <a:t>password policies </a:t>
            </a:r>
            <a:r>
              <a:rPr lang="es-ES" sz="1800" b="0" strike="noStrike" spc="-1">
                <a:solidFill>
                  <a:srgbClr val="000000"/>
                </a:solidFill>
                <a:latin typeface="Calibri"/>
              </a:rPr>
              <a:t>(NIST 800-63B).</a:t>
            </a:r>
            <a:endParaRPr lang="en-GB" sz="1800" b="0" strike="noStrike" spc="-1">
              <a:latin typeface="Arial"/>
            </a:endParaRPr>
          </a:p>
        </p:txBody>
      </p:sp>
      <p:sp>
        <p:nvSpPr>
          <p:cNvPr id="222" name="CustomShape 5"/>
          <p:cNvSpPr/>
          <p:nvPr/>
        </p:nvSpPr>
        <p:spPr>
          <a:xfrm>
            <a:off x="926280" y="4039920"/>
            <a:ext cx="55818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Limit or increasingly delay </a:t>
            </a:r>
            <a:r>
              <a:rPr lang="es-ES" sz="1800" b="1" strike="noStrike" spc="-1">
                <a:solidFill>
                  <a:srgbClr val="000000"/>
                </a:solidFill>
                <a:latin typeface="Calibri"/>
              </a:rPr>
              <a:t>failed login attempts</a:t>
            </a:r>
            <a:r>
              <a:rPr lang="es-ES" sz="1800" b="0" strike="noStrike" spc="-1">
                <a:solidFill>
                  <a:srgbClr val="000000"/>
                </a:solidFill>
                <a:latin typeface="Calibri"/>
              </a:rPr>
              <a:t>.</a:t>
            </a:r>
            <a:endParaRPr lang="en-GB" sz="1800" b="0" strike="noStrike" spc="-1">
              <a:latin typeface="Arial"/>
            </a:endParaRPr>
          </a:p>
        </p:txBody>
      </p:sp>
      <p:sp>
        <p:nvSpPr>
          <p:cNvPr id="223" name="CustomShape 6"/>
          <p:cNvSpPr/>
          <p:nvPr/>
        </p:nvSpPr>
        <p:spPr>
          <a:xfrm>
            <a:off x="926280" y="4737960"/>
            <a:ext cx="55818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Session IDs</a:t>
            </a:r>
            <a:r>
              <a:rPr lang="es-ES" sz="1800" b="0" strike="noStrike" spc="-1">
                <a:solidFill>
                  <a:srgbClr val="000000"/>
                </a:solidFill>
                <a:latin typeface="Calibri"/>
              </a:rPr>
              <a:t> should not be in the URL.</a:t>
            </a:r>
            <a:endParaRPr lang="en-GB" sz="1800" b="0" strike="noStrike" spc="-1">
              <a:latin typeface="Arial"/>
            </a:endParaRPr>
          </a:p>
        </p:txBody>
      </p:sp>
      <p:grpSp>
        <p:nvGrpSpPr>
          <p:cNvPr id="224" name="Group 7"/>
          <p:cNvGrpSpPr/>
          <p:nvPr/>
        </p:nvGrpSpPr>
        <p:grpSpPr>
          <a:xfrm>
            <a:off x="7894800" y="2594160"/>
            <a:ext cx="1924200" cy="1325520"/>
            <a:chOff x="7894800" y="2594160"/>
            <a:chExt cx="1924200" cy="1325520"/>
          </a:xfrm>
        </p:grpSpPr>
        <p:sp>
          <p:nvSpPr>
            <p:cNvPr id="225" name="CustomShape 8"/>
            <p:cNvSpPr/>
            <p:nvPr/>
          </p:nvSpPr>
          <p:spPr>
            <a:xfrm>
              <a:off x="8307000" y="3102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26" name="CustomShape 9"/>
            <p:cNvSpPr/>
            <p:nvPr/>
          </p:nvSpPr>
          <p:spPr>
            <a:xfrm>
              <a:off x="8740080" y="25941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27" name="CustomShape 10"/>
            <p:cNvSpPr/>
            <p:nvPr/>
          </p:nvSpPr>
          <p:spPr>
            <a:xfrm>
              <a:off x="9163800" y="31179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28" name="CustomShape 11"/>
            <p:cNvSpPr/>
            <p:nvPr/>
          </p:nvSpPr>
          <p:spPr>
            <a:xfrm>
              <a:off x="7894800" y="35870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29" name="CustomShape 12"/>
            <p:cNvSpPr/>
            <p:nvPr/>
          </p:nvSpPr>
          <p:spPr>
            <a:xfrm>
              <a:off x="8545320" y="36309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30" name="CustomShape 13"/>
            <p:cNvSpPr/>
            <p:nvPr/>
          </p:nvSpPr>
          <p:spPr>
            <a:xfrm>
              <a:off x="9548640" y="36111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31" name="CustomShape 14"/>
            <p:cNvSpPr/>
            <p:nvPr/>
          </p:nvSpPr>
          <p:spPr>
            <a:xfrm>
              <a:off x="8985960" y="3628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32" name="Line 15"/>
            <p:cNvSpPr/>
            <p:nvPr/>
          </p:nvSpPr>
          <p:spPr>
            <a:xfrm flipH="1">
              <a:off x="8538120" y="284148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33" name="Line 16"/>
            <p:cNvSpPr/>
            <p:nvPr/>
          </p:nvSpPr>
          <p:spPr>
            <a:xfrm flipH="1">
              <a:off x="8126280" y="334980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34" name="Line 17"/>
            <p:cNvSpPr/>
            <p:nvPr/>
          </p:nvSpPr>
          <p:spPr>
            <a:xfrm>
              <a:off x="8971200" y="284148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35" name="Line 18"/>
            <p:cNvSpPr/>
            <p:nvPr/>
          </p:nvSpPr>
          <p:spPr>
            <a:xfrm>
              <a:off x="9395280" y="336492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36" name="Line 19"/>
            <p:cNvSpPr/>
            <p:nvPr/>
          </p:nvSpPr>
          <p:spPr>
            <a:xfrm>
              <a:off x="8538120" y="334980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37" name="Line 20"/>
            <p:cNvSpPr/>
            <p:nvPr/>
          </p:nvSpPr>
          <p:spPr>
            <a:xfrm flipH="1">
              <a:off x="9121320" y="336492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238" name="CustomShape 21"/>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authentication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5" name="Diagram5"/>
          <p:cNvGraphicFramePr/>
          <p:nvPr>
            <p:extLst>
              <p:ext uri="{D42A27DB-BD31-4B8C-83A1-F6EECF244321}">
                <p14:modId xmlns:p14="http://schemas.microsoft.com/office/powerpoint/2010/main" val="1309348290"/>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977040" y="1924920"/>
            <a:ext cx="10206720" cy="146124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Many web applications and APIs </a:t>
            </a:r>
            <a:r>
              <a:rPr lang="es-ES" sz="1800" b="1" strike="noStrike" spc="-1">
                <a:solidFill>
                  <a:srgbClr val="000000"/>
                </a:solidFill>
                <a:latin typeface="Calibri"/>
              </a:rPr>
              <a:t>do not properly protect sensitive data</a:t>
            </a:r>
            <a:r>
              <a:rPr lang="es-ES" sz="1800" b="0" strike="noStrike" spc="-1">
                <a:solidFill>
                  <a:srgbClr val="000000"/>
                </a:solidFill>
                <a:latin typeface="Calibri"/>
              </a:rPr>
              <a:t>, such as financial, healthcare, and PII. Attackers may steal or modifiy such weakly protected data to conduct credit card fraud, identity theft, or other crimes. Sensitive data may be compromised without extra protection, such as </a:t>
            </a:r>
            <a:r>
              <a:rPr lang="es-ES" sz="1800" b="1" strike="noStrike" spc="-1">
                <a:solidFill>
                  <a:srgbClr val="000000"/>
                </a:solidFill>
                <a:latin typeface="Calibri"/>
              </a:rPr>
              <a:t>encryption</a:t>
            </a:r>
            <a:r>
              <a:rPr lang="es-ES" sz="1800" b="0" strike="noStrike" spc="-1">
                <a:solidFill>
                  <a:srgbClr val="000000"/>
                </a:solidFill>
                <a:latin typeface="Calibri"/>
              </a:rPr>
              <a:t> at rest or in transit, and requires </a:t>
            </a:r>
            <a:r>
              <a:rPr lang="es-ES" sz="1800" b="1" strike="noStrike" spc="-1">
                <a:solidFill>
                  <a:srgbClr val="000000"/>
                </a:solidFill>
                <a:latin typeface="Calibri"/>
              </a:rPr>
              <a:t>special precautions when exchanged with the browser.</a:t>
            </a:r>
            <a:endParaRPr lang="en-GB" sz="1800" b="0" strike="noStrike" spc="-1">
              <a:latin typeface="Arial"/>
            </a:endParaRPr>
          </a:p>
        </p:txBody>
      </p:sp>
      <p:grpSp>
        <p:nvGrpSpPr>
          <p:cNvPr id="241" name="Group 2"/>
          <p:cNvGrpSpPr/>
          <p:nvPr/>
        </p:nvGrpSpPr>
        <p:grpSpPr>
          <a:xfrm>
            <a:off x="5192640" y="3636720"/>
            <a:ext cx="3684600" cy="1948680"/>
            <a:chOff x="5192640" y="3636720"/>
            <a:chExt cx="3684600" cy="1948680"/>
          </a:xfrm>
        </p:grpSpPr>
        <p:sp>
          <p:nvSpPr>
            <p:cNvPr id="242" name="CustomShape 3"/>
            <p:cNvSpPr/>
            <p:nvPr/>
          </p:nvSpPr>
          <p:spPr>
            <a:xfrm>
              <a:off x="5199480" y="4966920"/>
              <a:ext cx="3677760" cy="6184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6655320" y="5007960"/>
              <a:ext cx="766080" cy="577440"/>
            </a:xfrm>
            <a:prstGeom prst="can">
              <a:avLst>
                <a:gd name="adj" fmla="val 25000"/>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244" name="Group 5"/>
            <p:cNvGrpSpPr/>
            <p:nvPr/>
          </p:nvGrpSpPr>
          <p:grpSpPr>
            <a:xfrm>
              <a:off x="5192640" y="3636720"/>
              <a:ext cx="3677760" cy="1185120"/>
              <a:chOff x="5192640" y="3636720"/>
              <a:chExt cx="3677760" cy="1185120"/>
            </a:xfrm>
          </p:grpSpPr>
          <p:sp>
            <p:nvSpPr>
              <p:cNvPr id="245" name="CustomShape 6"/>
              <p:cNvSpPr/>
              <p:nvPr/>
            </p:nvSpPr>
            <p:spPr>
              <a:xfrm>
                <a:off x="5192640" y="4281480"/>
                <a:ext cx="3677760" cy="540360"/>
              </a:xfrm>
              <a:prstGeom prst="roundRect">
                <a:avLst>
                  <a:gd name="adj" fmla="val 16667"/>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246" name="CustomShape 7"/>
              <p:cNvSpPr/>
              <p:nvPr/>
            </p:nvSpPr>
            <p:spPr>
              <a:xfrm>
                <a:off x="5192640" y="3636720"/>
                <a:ext cx="3677760" cy="5230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FFFFFF"/>
                    </a:solidFill>
                    <a:latin typeface="Georgia"/>
                    <a:ea typeface="DejaVu Sans"/>
                  </a:rPr>
                  <a:t>Front End</a:t>
                </a:r>
                <a:endParaRPr lang="en-GB" sz="1800" b="0" strike="noStrike" spc="-1">
                  <a:latin typeface="Arial"/>
                </a:endParaRPr>
              </a:p>
            </p:txBody>
          </p:sp>
        </p:grpSp>
      </p:grpSp>
      <p:sp>
        <p:nvSpPr>
          <p:cNvPr id="247" name="CustomShape 8"/>
          <p:cNvSpPr/>
          <p:nvPr/>
        </p:nvSpPr>
        <p:spPr>
          <a:xfrm>
            <a:off x="1560960" y="3775680"/>
            <a:ext cx="20592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2060"/>
                </a:solidFill>
                <a:latin typeface="Calibri"/>
              </a:rPr>
              <a:t>End user</a:t>
            </a:r>
            <a:endParaRPr lang="en-GB" sz="1800" b="0" strike="noStrike" spc="-1">
              <a:latin typeface="Arial"/>
            </a:endParaRPr>
          </a:p>
        </p:txBody>
      </p:sp>
      <p:sp>
        <p:nvSpPr>
          <p:cNvPr id="248" name="CustomShape 9"/>
          <p:cNvSpPr/>
          <p:nvPr/>
        </p:nvSpPr>
        <p:spPr>
          <a:xfrm>
            <a:off x="2834640" y="3960360"/>
            <a:ext cx="2243160" cy="360"/>
          </a:xfrm>
          <a:custGeom>
            <a:avLst/>
            <a:gdLst/>
            <a:ahLst/>
            <a:cxnLst/>
            <a:rect l="l" t="t" r="r" b="b"/>
            <a:pathLst>
              <a:path w="21600" h="21600">
                <a:moveTo>
                  <a:pt x="0" y="0"/>
                </a:moveTo>
                <a:lnTo>
                  <a:pt x="21600" y="21600"/>
                </a:lnTo>
              </a:path>
            </a:pathLst>
          </a:custGeom>
          <a:noFill/>
          <a:ln w="41400">
            <a:solidFill>
              <a:srgbClr val="002060"/>
            </a:solidFill>
            <a:prstDash val="sysDash"/>
            <a:round/>
            <a:tailEnd type="arrow" w="med" len="med"/>
          </a:ln>
        </p:spPr>
        <p:style>
          <a:lnRef idx="1">
            <a:schemeClr val="accent1"/>
          </a:lnRef>
          <a:fillRef idx="0">
            <a:schemeClr val="accent1"/>
          </a:fillRef>
          <a:effectRef idx="0">
            <a:schemeClr val="accent1"/>
          </a:effectRef>
          <a:fontRef idx="minor"/>
        </p:style>
      </p:sp>
      <p:sp>
        <p:nvSpPr>
          <p:cNvPr id="249" name="CustomShape 10"/>
          <p:cNvSpPr/>
          <p:nvPr/>
        </p:nvSpPr>
        <p:spPr>
          <a:xfrm>
            <a:off x="2834640" y="4047840"/>
            <a:ext cx="2480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password in clear</a:t>
            </a:r>
            <a:endParaRPr lang="en-GB" sz="1800" b="0" strike="noStrike" spc="-1">
              <a:latin typeface="Arial"/>
            </a:endParaRPr>
          </a:p>
        </p:txBody>
      </p:sp>
      <p:sp>
        <p:nvSpPr>
          <p:cNvPr id="250" name="CustomShape 11"/>
          <p:cNvSpPr/>
          <p:nvPr/>
        </p:nvSpPr>
        <p:spPr>
          <a:xfrm flipV="1">
            <a:off x="3881880" y="4551840"/>
            <a:ext cx="360" cy="94464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251" name="CustomShape 12"/>
          <p:cNvSpPr/>
          <p:nvPr/>
        </p:nvSpPr>
        <p:spPr>
          <a:xfrm>
            <a:off x="3255480" y="5545800"/>
            <a:ext cx="20592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Attacker</a:t>
            </a:r>
            <a:endParaRPr lang="en-GB" sz="1800" b="0" strike="noStrike" spc="-1">
              <a:latin typeface="Arial"/>
            </a:endParaRPr>
          </a:p>
        </p:txBody>
      </p:sp>
      <p:sp>
        <p:nvSpPr>
          <p:cNvPr id="252" name="TextShape 13"/>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Sensitive data exposure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48"/>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49"/>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50"/>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599400" y="2090880"/>
            <a:ext cx="272160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3600" b="0" strike="noStrike" spc="-1">
                <a:solidFill>
                  <a:srgbClr val="424456"/>
                </a:solidFill>
                <a:latin typeface="Calibri"/>
              </a:rPr>
              <a:t>Sensitive </a:t>
            </a:r>
            <a:endParaRPr lang="en-GB" sz="3600" b="0" strike="noStrike" spc="-1">
              <a:latin typeface="Arial"/>
            </a:endParaRPr>
          </a:p>
          <a:p>
            <a:pPr>
              <a:lnSpc>
                <a:spcPct val="100000"/>
              </a:lnSpc>
            </a:pPr>
            <a:r>
              <a:rPr lang="es-ES" sz="3600" b="0" strike="noStrike" spc="-1">
                <a:solidFill>
                  <a:srgbClr val="424456"/>
                </a:solidFill>
                <a:latin typeface="Calibri"/>
              </a:rPr>
              <a:t>data </a:t>
            </a:r>
            <a:endParaRPr lang="en-GB" sz="3600" b="0" strike="noStrike" spc="-1">
              <a:latin typeface="Arial"/>
            </a:endParaRPr>
          </a:p>
          <a:p>
            <a:pPr>
              <a:lnSpc>
                <a:spcPct val="100000"/>
              </a:lnSpc>
            </a:pPr>
            <a:r>
              <a:rPr lang="es-ES" sz="3600" b="0" strike="noStrike" spc="-1">
                <a:solidFill>
                  <a:srgbClr val="424456"/>
                </a:solidFill>
                <a:latin typeface="Calibri"/>
              </a:rPr>
              <a:t>exposure </a:t>
            </a:r>
            <a:endParaRPr lang="en-GB" sz="3600" b="0" strike="noStrike" spc="-1">
              <a:latin typeface="Arial"/>
            </a:endParaRPr>
          </a:p>
          <a:p>
            <a:pPr>
              <a:lnSpc>
                <a:spcPct val="100000"/>
              </a:lnSpc>
            </a:pPr>
            <a:r>
              <a:rPr lang="es-ES" sz="3600" b="0" strike="noStrike" spc="-1">
                <a:solidFill>
                  <a:srgbClr val="424456"/>
                </a:solidFill>
                <a:latin typeface="Calibri"/>
              </a:rPr>
              <a:t>Chess</a:t>
            </a:r>
            <a:endParaRPr lang="en-GB" sz="3600" b="0" strike="noStrike" spc="-1">
              <a:latin typeface="Arial"/>
            </a:endParaRPr>
          </a:p>
          <a:p>
            <a:pPr>
              <a:lnSpc>
                <a:spcPct val="100000"/>
              </a:lnSpc>
            </a:pPr>
            <a:r>
              <a:rPr lang="es-ES" sz="3600" b="0" strike="noStrike" spc="-1">
                <a:solidFill>
                  <a:srgbClr val="424456"/>
                </a:solidFill>
                <a:latin typeface="Calibri"/>
              </a:rPr>
              <a:t>comparison   </a:t>
            </a:r>
            <a:endParaRPr lang="en-GB" sz="3600" b="0" strike="noStrike" spc="-1">
              <a:latin typeface="Arial"/>
            </a:endParaRPr>
          </a:p>
        </p:txBody>
      </p:sp>
      <p:pic>
        <p:nvPicPr>
          <p:cNvPr id="254" name="Imagen 2"/>
          <p:cNvPicPr/>
          <p:nvPr/>
        </p:nvPicPr>
        <p:blipFill>
          <a:blip r:embed="rId2"/>
          <a:stretch/>
        </p:blipFill>
        <p:spPr>
          <a:xfrm>
            <a:off x="3321360" y="650160"/>
            <a:ext cx="5922360" cy="5931360"/>
          </a:xfrm>
          <a:prstGeom prst="rect">
            <a:avLst/>
          </a:prstGeom>
          <a:ln>
            <a:noFill/>
          </a:ln>
        </p:spPr>
      </p:pic>
      <p:sp>
        <p:nvSpPr>
          <p:cNvPr id="255" name="CustomShape 2"/>
          <p:cNvSpPr/>
          <p:nvPr/>
        </p:nvSpPr>
        <p:spPr>
          <a:xfrm flipV="1">
            <a:off x="8166600" y="1582200"/>
            <a:ext cx="360" cy="3220560"/>
          </a:xfrm>
          <a:custGeom>
            <a:avLst/>
            <a:gdLst/>
            <a:ahLst/>
            <a:cxnLst/>
            <a:rect l="l" t="t" r="r" b="b"/>
            <a:pathLst>
              <a:path w="21600" h="21600">
                <a:moveTo>
                  <a:pt x="0" y="0"/>
                </a:moveTo>
                <a:lnTo>
                  <a:pt x="21600" y="21600"/>
                </a:lnTo>
              </a:path>
            </a:pathLst>
          </a:custGeom>
          <a:noFill/>
          <a:ln w="41400">
            <a:solidFill>
              <a:srgbClr val="C00000"/>
            </a:solidFill>
            <a:prstDash val="sysDash"/>
            <a:round/>
            <a:headEnd type="triangle" w="med" len="med"/>
          </a:ln>
        </p:spPr>
        <p:style>
          <a:lnRef idx="1">
            <a:schemeClr val="accent1"/>
          </a:lnRef>
          <a:fillRef idx="0">
            <a:schemeClr val="accent1"/>
          </a:fillRef>
          <a:effectRef idx="0">
            <a:schemeClr val="accent1"/>
          </a:effectRef>
          <a:fontRef idx="minor"/>
        </p:style>
      </p:sp>
      <p:sp>
        <p:nvSpPr>
          <p:cNvPr id="256" name="CustomShape 3"/>
          <p:cNvSpPr/>
          <p:nvPr/>
        </p:nvSpPr>
        <p:spPr>
          <a:xfrm flipV="1">
            <a:off x="8823600" y="1582200"/>
            <a:ext cx="360" cy="3220560"/>
          </a:xfrm>
          <a:custGeom>
            <a:avLst/>
            <a:gdLst/>
            <a:ahLst/>
            <a:cxnLst/>
            <a:rect l="l" t="t" r="r" b="b"/>
            <a:pathLst>
              <a:path w="21600" h="21600">
                <a:moveTo>
                  <a:pt x="0" y="0"/>
                </a:moveTo>
                <a:lnTo>
                  <a:pt x="21600" y="21600"/>
                </a:lnTo>
              </a:path>
            </a:pathLst>
          </a:custGeom>
          <a:noFill/>
          <a:ln w="41400">
            <a:solidFill>
              <a:srgbClr val="C00000"/>
            </a:solidFill>
            <a:prstDash val="sysDash"/>
            <a:round/>
            <a:headEnd type="triangle" w="med" len="med"/>
          </a:ln>
        </p:spPr>
        <p:style>
          <a:lnRef idx="1">
            <a:schemeClr val="accent1"/>
          </a:lnRef>
          <a:fillRef idx="0">
            <a:schemeClr val="accent1"/>
          </a:fillRef>
          <a:effectRef idx="0">
            <a:schemeClr val="accent1"/>
          </a:effectRef>
          <a:fontRef idx="minor"/>
        </p:style>
      </p:sp>
      <p:sp>
        <p:nvSpPr>
          <p:cNvPr id="257" name="CustomShape 4"/>
          <p:cNvSpPr/>
          <p:nvPr/>
        </p:nvSpPr>
        <p:spPr>
          <a:xfrm>
            <a:off x="9900720" y="5649840"/>
            <a:ext cx="1544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Sensitive data</a:t>
            </a:r>
            <a:endParaRPr lang="en-GB" sz="1800" b="0" strike="noStrike" spc="-1">
              <a:latin typeface="Arial"/>
            </a:endParaRPr>
          </a:p>
        </p:txBody>
      </p:sp>
      <p:sp>
        <p:nvSpPr>
          <p:cNvPr id="258" name="CustomShape 5"/>
          <p:cNvSpPr/>
          <p:nvPr/>
        </p:nvSpPr>
        <p:spPr>
          <a:xfrm flipV="1">
            <a:off x="8555400" y="5972040"/>
            <a:ext cx="1344960" cy="19620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259" name="CustomShape 6"/>
          <p:cNvSpPr/>
          <p:nvPr/>
        </p:nvSpPr>
        <p:spPr>
          <a:xfrm>
            <a:off x="9900720" y="3292920"/>
            <a:ext cx="20541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Exposed through open columns</a:t>
            </a:r>
            <a:endParaRPr lang="en-GB" sz="1800" b="0" strike="noStrike" spc="-1">
              <a:latin typeface="Arial"/>
            </a:endParaRPr>
          </a:p>
        </p:txBody>
      </p:sp>
      <p:sp>
        <p:nvSpPr>
          <p:cNvPr id="260" name="CustomShape 7"/>
          <p:cNvSpPr/>
          <p:nvPr/>
        </p:nvSpPr>
        <p:spPr>
          <a:xfrm>
            <a:off x="8996760" y="3741840"/>
            <a:ext cx="903600" cy="122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 name="Group 1"/>
          <p:cNvGrpSpPr/>
          <p:nvPr/>
        </p:nvGrpSpPr>
        <p:grpSpPr>
          <a:xfrm>
            <a:off x="7894800" y="2594160"/>
            <a:ext cx="1924200" cy="1325520"/>
            <a:chOff x="7894800" y="2594160"/>
            <a:chExt cx="1924200" cy="1325520"/>
          </a:xfrm>
        </p:grpSpPr>
        <p:sp>
          <p:nvSpPr>
            <p:cNvPr id="262" name="CustomShape 2"/>
            <p:cNvSpPr/>
            <p:nvPr/>
          </p:nvSpPr>
          <p:spPr>
            <a:xfrm>
              <a:off x="8307000" y="3102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63" name="CustomShape 3"/>
            <p:cNvSpPr/>
            <p:nvPr/>
          </p:nvSpPr>
          <p:spPr>
            <a:xfrm>
              <a:off x="8740080" y="25941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64" name="CustomShape 4"/>
            <p:cNvSpPr/>
            <p:nvPr/>
          </p:nvSpPr>
          <p:spPr>
            <a:xfrm>
              <a:off x="9163800" y="31179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65" name="CustomShape 5"/>
            <p:cNvSpPr/>
            <p:nvPr/>
          </p:nvSpPr>
          <p:spPr>
            <a:xfrm>
              <a:off x="7894800" y="35870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66" name="CustomShape 6"/>
            <p:cNvSpPr/>
            <p:nvPr/>
          </p:nvSpPr>
          <p:spPr>
            <a:xfrm>
              <a:off x="8545320" y="36309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67" name="CustomShape 7"/>
            <p:cNvSpPr/>
            <p:nvPr/>
          </p:nvSpPr>
          <p:spPr>
            <a:xfrm>
              <a:off x="9548640" y="36111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68" name="CustomShape 8"/>
            <p:cNvSpPr/>
            <p:nvPr/>
          </p:nvSpPr>
          <p:spPr>
            <a:xfrm>
              <a:off x="8985960" y="3628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69" name="Line 9"/>
            <p:cNvSpPr/>
            <p:nvPr/>
          </p:nvSpPr>
          <p:spPr>
            <a:xfrm flipH="1">
              <a:off x="8538120" y="284148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70" name="Line 10"/>
            <p:cNvSpPr/>
            <p:nvPr/>
          </p:nvSpPr>
          <p:spPr>
            <a:xfrm flipH="1">
              <a:off x="8126280" y="334980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71" name="Line 11"/>
            <p:cNvSpPr/>
            <p:nvPr/>
          </p:nvSpPr>
          <p:spPr>
            <a:xfrm>
              <a:off x="8971200" y="284148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72" name="Line 12"/>
            <p:cNvSpPr/>
            <p:nvPr/>
          </p:nvSpPr>
          <p:spPr>
            <a:xfrm>
              <a:off x="9395280" y="336492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73" name="Line 13"/>
            <p:cNvSpPr/>
            <p:nvPr/>
          </p:nvSpPr>
          <p:spPr>
            <a:xfrm>
              <a:off x="8538120" y="334980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74" name="Line 14"/>
            <p:cNvSpPr/>
            <p:nvPr/>
          </p:nvSpPr>
          <p:spPr>
            <a:xfrm flipH="1">
              <a:off x="9121320" y="336492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275" name="CustomShape 15"/>
          <p:cNvSpPr/>
          <p:nvPr/>
        </p:nvSpPr>
        <p:spPr>
          <a:xfrm>
            <a:off x="1063800" y="1329840"/>
            <a:ext cx="657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Classify</a:t>
            </a:r>
            <a:r>
              <a:rPr lang="es-ES" sz="1800" b="0" strike="noStrike" spc="-1">
                <a:solidFill>
                  <a:srgbClr val="000000"/>
                </a:solidFill>
                <a:latin typeface="Calibri"/>
              </a:rPr>
              <a:t> data processed, stored or processed by an application. Identify which data is sensitive according to laws, regulatory requirements, or business need.</a:t>
            </a:r>
            <a:endParaRPr lang="en-GB" sz="1800" b="0" strike="noStrike" spc="-1">
              <a:latin typeface="Arial"/>
            </a:endParaRPr>
          </a:p>
        </p:txBody>
      </p:sp>
      <p:sp>
        <p:nvSpPr>
          <p:cNvPr id="276" name="CustomShape 16"/>
          <p:cNvSpPr/>
          <p:nvPr/>
        </p:nvSpPr>
        <p:spPr>
          <a:xfrm>
            <a:off x="1063800" y="2504160"/>
            <a:ext cx="56228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Apply </a:t>
            </a:r>
            <a:r>
              <a:rPr lang="es-ES" sz="1800" b="1" strike="noStrike" spc="-1">
                <a:solidFill>
                  <a:srgbClr val="000000"/>
                </a:solidFill>
                <a:latin typeface="Calibri"/>
              </a:rPr>
              <a:t>controls</a:t>
            </a:r>
            <a:r>
              <a:rPr lang="es-ES" sz="1800" b="0" strike="noStrike" spc="-1">
                <a:solidFill>
                  <a:srgbClr val="000000"/>
                </a:solidFill>
                <a:latin typeface="Calibri"/>
              </a:rPr>
              <a:t> as per the </a:t>
            </a:r>
            <a:r>
              <a:rPr lang="es-ES" sz="1800" b="1" strike="noStrike" spc="-1">
                <a:solidFill>
                  <a:srgbClr val="000000"/>
                </a:solidFill>
                <a:latin typeface="Calibri"/>
              </a:rPr>
              <a:t>classification</a:t>
            </a:r>
            <a:endParaRPr lang="en-GB" sz="1800" b="0" strike="noStrike" spc="-1">
              <a:latin typeface="Arial"/>
            </a:endParaRPr>
          </a:p>
        </p:txBody>
      </p:sp>
      <p:sp>
        <p:nvSpPr>
          <p:cNvPr id="277" name="CustomShape 17"/>
          <p:cNvSpPr/>
          <p:nvPr/>
        </p:nvSpPr>
        <p:spPr>
          <a:xfrm>
            <a:off x="1063800" y="3897360"/>
            <a:ext cx="56228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Make sure to </a:t>
            </a:r>
            <a:r>
              <a:rPr lang="es-ES" sz="1800" b="1" strike="noStrike" spc="-1">
                <a:solidFill>
                  <a:srgbClr val="000000"/>
                </a:solidFill>
                <a:latin typeface="Calibri"/>
              </a:rPr>
              <a:t>encrypt</a:t>
            </a:r>
            <a:r>
              <a:rPr lang="es-ES" sz="1800" b="0" strike="noStrike" spc="-1">
                <a:solidFill>
                  <a:srgbClr val="000000"/>
                </a:solidFill>
                <a:latin typeface="Calibri"/>
              </a:rPr>
              <a:t> all sensitive data at rest.</a:t>
            </a:r>
            <a:endParaRPr lang="en-GB" sz="1800" b="0" strike="noStrike" spc="-1">
              <a:latin typeface="Arial"/>
            </a:endParaRPr>
          </a:p>
        </p:txBody>
      </p:sp>
      <p:sp>
        <p:nvSpPr>
          <p:cNvPr id="278" name="CustomShape 18"/>
          <p:cNvSpPr/>
          <p:nvPr/>
        </p:nvSpPr>
        <p:spPr>
          <a:xfrm>
            <a:off x="1063800" y="3200760"/>
            <a:ext cx="56228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Don’t store sensitive data unnecesarily</a:t>
            </a:r>
            <a:r>
              <a:rPr lang="es-ES" sz="1800" b="0" strike="noStrike" spc="-1">
                <a:solidFill>
                  <a:srgbClr val="000000"/>
                </a:solidFill>
                <a:latin typeface="Calibri"/>
              </a:rPr>
              <a:t>.</a:t>
            </a:r>
            <a:endParaRPr lang="en-GB" sz="1800" b="0" strike="noStrike" spc="-1">
              <a:latin typeface="Arial"/>
            </a:endParaRPr>
          </a:p>
        </p:txBody>
      </p:sp>
      <p:sp>
        <p:nvSpPr>
          <p:cNvPr id="279" name="CustomShape 19"/>
          <p:cNvSpPr/>
          <p:nvPr/>
        </p:nvSpPr>
        <p:spPr>
          <a:xfrm>
            <a:off x="1063800" y="4491360"/>
            <a:ext cx="66916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Ensure up-to-date and </a:t>
            </a:r>
            <a:r>
              <a:rPr lang="es-ES" sz="1800" b="1" strike="noStrike" spc="-1">
                <a:solidFill>
                  <a:srgbClr val="000000"/>
                </a:solidFill>
                <a:latin typeface="Calibri"/>
              </a:rPr>
              <a:t>strong standard algorithms</a:t>
            </a:r>
            <a:r>
              <a:rPr lang="es-ES" sz="1800" b="0" strike="noStrike" spc="-1">
                <a:solidFill>
                  <a:srgbClr val="000000"/>
                </a:solidFill>
                <a:latin typeface="Calibri"/>
              </a:rPr>
              <a:t>, protocols and keys are in place.</a:t>
            </a:r>
            <a:endParaRPr lang="en-GB" sz="1800" b="0" strike="noStrike" spc="-1">
              <a:latin typeface="Arial"/>
            </a:endParaRPr>
          </a:p>
        </p:txBody>
      </p:sp>
      <p:sp>
        <p:nvSpPr>
          <p:cNvPr id="280" name="CustomShape 20"/>
          <p:cNvSpPr/>
          <p:nvPr/>
        </p:nvSpPr>
        <p:spPr>
          <a:xfrm>
            <a:off x="1063800" y="5226120"/>
            <a:ext cx="6302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Disable caching </a:t>
            </a:r>
            <a:r>
              <a:rPr lang="es-ES" sz="1800" b="0" strike="noStrike" spc="-1">
                <a:solidFill>
                  <a:srgbClr val="000000"/>
                </a:solidFill>
                <a:latin typeface="Calibri"/>
              </a:rPr>
              <a:t>for response that contain sensitive data.</a:t>
            </a:r>
            <a:endParaRPr lang="en-GB" sz="1800" b="0" strike="noStrike" spc="-1">
              <a:latin typeface="Arial"/>
            </a:endParaRPr>
          </a:p>
        </p:txBody>
      </p:sp>
      <p:sp>
        <p:nvSpPr>
          <p:cNvPr id="281" name="CustomShape 21"/>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Sensitive data exposure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609480" y="1701720"/>
            <a:ext cx="10971720" cy="432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65760" indent="-254880">
              <a:lnSpc>
                <a:spcPct val="100000"/>
              </a:lnSpc>
              <a:spcBef>
                <a:spcPts val="300"/>
              </a:spcBef>
              <a:buClr>
                <a:srgbClr val="A04DA3"/>
              </a:buClr>
              <a:buFont typeface="Georgia"/>
              <a:buChar char="•"/>
            </a:pPr>
            <a:r>
              <a:rPr lang="es-ES" sz="2800" b="0" strike="noStrike" spc="-1">
                <a:solidFill>
                  <a:srgbClr val="000000"/>
                </a:solidFill>
                <a:latin typeface="Calibri Light"/>
              </a:rPr>
              <a:t>Threats in software application security</a:t>
            </a:r>
            <a:endParaRPr lang="en-GB" sz="2800" b="0" strike="noStrike" spc="-1">
              <a:latin typeface="Arial"/>
            </a:endParaRPr>
          </a:p>
          <a:p>
            <a:pPr marL="365760" indent="-254880">
              <a:lnSpc>
                <a:spcPct val="100000"/>
              </a:lnSpc>
              <a:spcBef>
                <a:spcPts val="300"/>
              </a:spcBef>
              <a:buClr>
                <a:srgbClr val="A04DA3"/>
              </a:buClr>
              <a:buFont typeface="Georgia"/>
              <a:buChar char="•"/>
            </a:pPr>
            <a:r>
              <a:rPr lang="es-ES" sz="2800" b="0" strike="noStrike" spc="-1">
                <a:solidFill>
                  <a:srgbClr val="000000"/>
                </a:solidFill>
                <a:latin typeface="Calibri Light"/>
              </a:rPr>
              <a:t>OWASP top 10</a:t>
            </a:r>
            <a:endParaRPr lang="en-GB" sz="2800" b="0" strike="noStrike" spc="-1">
              <a:latin typeface="Arial"/>
            </a:endParaRPr>
          </a:p>
          <a:p>
            <a:pPr marL="360000">
              <a:lnSpc>
                <a:spcPct val="100000"/>
              </a:lnSpc>
              <a:spcBef>
                <a:spcPts val="1134"/>
              </a:spcBef>
              <a:buClr>
                <a:srgbClr val="A04DA3"/>
              </a:buClr>
              <a:buFont typeface="Georgia"/>
              <a:buChar char="•"/>
            </a:pPr>
            <a:r>
              <a:rPr lang="es-ES" sz="2600" b="0" strike="noStrike" spc="-1">
                <a:solidFill>
                  <a:srgbClr val="000000"/>
                </a:solidFill>
                <a:latin typeface="Calibri Light"/>
              </a:rPr>
              <a:t>Definition</a:t>
            </a:r>
            <a:endParaRPr lang="en-GB" sz="2600" b="0" strike="noStrike" spc="-1">
              <a:latin typeface="Arial"/>
              <a:ea typeface="Noto Sans CJK SC"/>
            </a:endParaRPr>
          </a:p>
          <a:p>
            <a:pPr marL="360000">
              <a:lnSpc>
                <a:spcPct val="100000"/>
              </a:lnSpc>
              <a:spcBef>
                <a:spcPts val="1134"/>
              </a:spcBef>
              <a:buClr>
                <a:srgbClr val="A04DA3"/>
              </a:buClr>
              <a:buFont typeface="Georgia"/>
              <a:buChar char="•"/>
            </a:pPr>
            <a:r>
              <a:rPr lang="es-ES" sz="2600" b="0" strike="noStrike" spc="-1">
                <a:solidFill>
                  <a:srgbClr val="000000"/>
                </a:solidFill>
                <a:latin typeface="Calibri Light"/>
              </a:rPr>
              <a:t>Example</a:t>
            </a:r>
            <a:endParaRPr lang="en-GB" sz="2600" b="0" strike="noStrike" spc="-1">
              <a:latin typeface="Arial"/>
              <a:ea typeface="Noto Sans CJK SC"/>
            </a:endParaRPr>
          </a:p>
          <a:p>
            <a:pPr marL="360000">
              <a:lnSpc>
                <a:spcPct val="100000"/>
              </a:lnSpc>
              <a:spcBef>
                <a:spcPts val="1134"/>
              </a:spcBef>
              <a:buClr>
                <a:srgbClr val="A04DA3"/>
              </a:buClr>
              <a:buFont typeface="Georgia"/>
              <a:buChar char="•"/>
            </a:pPr>
            <a:r>
              <a:rPr lang="es-ES" sz="2600" b="0" strike="noStrike" spc="-1">
                <a:solidFill>
                  <a:srgbClr val="000000"/>
                </a:solidFill>
                <a:latin typeface="Calibri Light"/>
              </a:rPr>
              <a:t>Solutions</a:t>
            </a:r>
            <a:endParaRPr lang="en-GB" sz="2600" b="0" strike="noStrike" spc="-1">
              <a:latin typeface="Arial"/>
              <a:ea typeface="Noto Sans CJK SC"/>
            </a:endParaRPr>
          </a:p>
          <a:p>
            <a:pPr marL="360000">
              <a:lnSpc>
                <a:spcPct val="100000"/>
              </a:lnSpc>
              <a:spcBef>
                <a:spcPts val="1134"/>
              </a:spcBef>
              <a:buClr>
                <a:srgbClr val="A04DA3"/>
              </a:buClr>
              <a:buFont typeface="Georgia"/>
              <a:buChar char="•"/>
            </a:pPr>
            <a:r>
              <a:rPr lang="es-ES" sz="2600" b="0" strike="noStrike" spc="-1">
                <a:solidFill>
                  <a:srgbClr val="000000"/>
                </a:solidFill>
                <a:latin typeface="Calibri Light"/>
              </a:rPr>
              <a:t>Chess comparisons</a:t>
            </a:r>
            <a:endParaRPr lang="en-GB" sz="2600" b="0" strike="noStrike" spc="-1">
              <a:latin typeface="Arial"/>
              <a:ea typeface="Noto Sans CJK SC"/>
            </a:endParaRPr>
          </a:p>
          <a:p>
            <a:pPr marL="365760" indent="-254880">
              <a:lnSpc>
                <a:spcPct val="100000"/>
              </a:lnSpc>
              <a:spcBef>
                <a:spcPts val="1417"/>
              </a:spcBef>
              <a:buClr>
                <a:srgbClr val="A04DA3"/>
              </a:buClr>
              <a:buFont typeface="Georgia"/>
              <a:buChar char="•"/>
            </a:pPr>
            <a:r>
              <a:rPr lang="es-ES" sz="2800" b="0" strike="noStrike" spc="-1">
                <a:solidFill>
                  <a:srgbClr val="000000"/>
                </a:solidFill>
                <a:latin typeface="Calibri Light"/>
              </a:rPr>
              <a:t>OWASP in the software life cycle</a:t>
            </a:r>
            <a:endParaRPr lang="en-GB" sz="2800" b="0" strike="noStrike" spc="-1">
              <a:latin typeface="Arial"/>
            </a:endParaRPr>
          </a:p>
          <a:p>
            <a:pPr>
              <a:lnSpc>
                <a:spcPct val="100000"/>
              </a:lnSpc>
              <a:spcBef>
                <a:spcPts val="300"/>
              </a:spcBef>
              <a:tabLst>
                <a:tab pos="0" algn="l"/>
              </a:tabLst>
            </a:pPr>
            <a:endParaRPr lang="en-GB" sz="2800" b="0" strike="noStrike" spc="-1">
              <a:latin typeface="Arial"/>
            </a:endParaRPr>
          </a:p>
        </p:txBody>
      </p:sp>
      <p:sp>
        <p:nvSpPr>
          <p:cNvPr id="132"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Agenda</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6" name="Diagram6"/>
          <p:cNvGraphicFramePr/>
          <p:nvPr>
            <p:extLst>
              <p:ext uri="{D42A27DB-BD31-4B8C-83A1-F6EECF244321}">
                <p14:modId xmlns:p14="http://schemas.microsoft.com/office/powerpoint/2010/main" val="1093412519"/>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905760" y="1879560"/>
            <a:ext cx="10206720" cy="118692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XML External Entities (XXE) Many older or poorly configured XML processors evaluate external entity references within XML documents. External entities can be used to disclose internal files using the URI handler, internal file shares, internal port scanning, remote code execution, and denial of Service attacks.</a:t>
            </a:r>
            <a:endParaRPr lang="en-GB" sz="1800" b="0" strike="noStrike" spc="-1">
              <a:latin typeface="Arial"/>
            </a:endParaRPr>
          </a:p>
        </p:txBody>
      </p:sp>
      <p:grpSp>
        <p:nvGrpSpPr>
          <p:cNvPr id="284" name="Group 2"/>
          <p:cNvGrpSpPr/>
          <p:nvPr/>
        </p:nvGrpSpPr>
        <p:grpSpPr>
          <a:xfrm>
            <a:off x="4234680" y="3546000"/>
            <a:ext cx="3684600" cy="1948680"/>
            <a:chOff x="4234680" y="3546000"/>
            <a:chExt cx="3684600" cy="1948680"/>
          </a:xfrm>
        </p:grpSpPr>
        <p:sp>
          <p:nvSpPr>
            <p:cNvPr id="285" name="CustomShape 3"/>
            <p:cNvSpPr/>
            <p:nvPr/>
          </p:nvSpPr>
          <p:spPr>
            <a:xfrm>
              <a:off x="4241520" y="4876200"/>
              <a:ext cx="3677760" cy="6184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sp>
        <p:sp>
          <p:nvSpPr>
            <p:cNvPr id="286" name="CustomShape 4"/>
            <p:cNvSpPr/>
            <p:nvPr/>
          </p:nvSpPr>
          <p:spPr>
            <a:xfrm>
              <a:off x="5697360" y="4917240"/>
              <a:ext cx="766080" cy="577440"/>
            </a:xfrm>
            <a:prstGeom prst="can">
              <a:avLst>
                <a:gd name="adj" fmla="val 25000"/>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287" name="Group 5"/>
            <p:cNvGrpSpPr/>
            <p:nvPr/>
          </p:nvGrpSpPr>
          <p:grpSpPr>
            <a:xfrm>
              <a:off x="4234680" y="3546000"/>
              <a:ext cx="3677760" cy="1185120"/>
              <a:chOff x="4234680" y="3546000"/>
              <a:chExt cx="3677760" cy="1185120"/>
            </a:xfrm>
          </p:grpSpPr>
          <p:sp>
            <p:nvSpPr>
              <p:cNvPr id="288" name="CustomShape 6"/>
              <p:cNvSpPr/>
              <p:nvPr/>
            </p:nvSpPr>
            <p:spPr>
              <a:xfrm>
                <a:off x="4234680" y="4190760"/>
                <a:ext cx="3677760" cy="540360"/>
              </a:xfrm>
              <a:prstGeom prst="roundRect">
                <a:avLst>
                  <a:gd name="adj" fmla="val 16667"/>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289" name="CustomShape 7"/>
              <p:cNvSpPr/>
              <p:nvPr/>
            </p:nvSpPr>
            <p:spPr>
              <a:xfrm>
                <a:off x="4234680" y="3546000"/>
                <a:ext cx="3677760" cy="5230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FFFFFF"/>
                    </a:solidFill>
                    <a:latin typeface="Georgia"/>
                    <a:ea typeface="DejaVu Sans"/>
                  </a:rPr>
                  <a:t>Front End</a:t>
                </a:r>
                <a:endParaRPr lang="en-GB" sz="1800" b="0" strike="noStrike" spc="-1">
                  <a:latin typeface="Arial"/>
                </a:endParaRPr>
              </a:p>
            </p:txBody>
          </p:sp>
        </p:grpSp>
      </p:grpSp>
      <p:sp>
        <p:nvSpPr>
          <p:cNvPr id="290" name="CustomShape 8"/>
          <p:cNvSpPr/>
          <p:nvPr/>
        </p:nvSpPr>
        <p:spPr>
          <a:xfrm>
            <a:off x="1876680" y="3869280"/>
            <a:ext cx="2243160" cy="36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291" name="CustomShape 9"/>
          <p:cNvSpPr/>
          <p:nvPr/>
        </p:nvSpPr>
        <p:spPr>
          <a:xfrm>
            <a:off x="2215800" y="3957120"/>
            <a:ext cx="2480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xml payload</a:t>
            </a:r>
            <a:endParaRPr lang="en-GB" sz="1800" b="0" strike="noStrike" spc="-1">
              <a:latin typeface="Arial"/>
            </a:endParaRPr>
          </a:p>
        </p:txBody>
      </p:sp>
      <p:sp>
        <p:nvSpPr>
          <p:cNvPr id="292" name="CustomShape 10"/>
          <p:cNvSpPr/>
          <p:nvPr/>
        </p:nvSpPr>
        <p:spPr>
          <a:xfrm>
            <a:off x="732240" y="3623040"/>
            <a:ext cx="20592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Attacker</a:t>
            </a:r>
            <a:endParaRPr lang="en-GB" sz="1800" b="0" strike="noStrike" spc="-1">
              <a:latin typeface="Arial"/>
            </a:endParaRPr>
          </a:p>
        </p:txBody>
      </p:sp>
      <p:sp>
        <p:nvSpPr>
          <p:cNvPr id="293" name="CustomShape 11"/>
          <p:cNvSpPr/>
          <p:nvPr/>
        </p:nvSpPr>
        <p:spPr>
          <a:xfrm>
            <a:off x="8492400" y="3807720"/>
            <a:ext cx="29822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Denial of Service</a:t>
            </a:r>
            <a:endParaRPr lang="en-GB" sz="1800" b="0" strike="noStrike" spc="-1">
              <a:latin typeface="Arial"/>
            </a:endParaRPr>
          </a:p>
          <a:p>
            <a:pPr>
              <a:lnSpc>
                <a:spcPct val="100000"/>
              </a:lnSpc>
            </a:pPr>
            <a:r>
              <a:rPr lang="es-ES" sz="1800" b="1" strike="noStrike" spc="-1">
                <a:solidFill>
                  <a:srgbClr val="C00000"/>
                </a:solidFill>
                <a:latin typeface="Calibri"/>
              </a:rPr>
              <a:t>Access internal files</a:t>
            </a:r>
            <a:endParaRPr lang="en-GB" sz="1800" b="0" strike="noStrike" spc="-1">
              <a:latin typeface="Arial"/>
            </a:endParaRPr>
          </a:p>
        </p:txBody>
      </p:sp>
      <p:sp>
        <p:nvSpPr>
          <p:cNvPr id="294" name="CustomShape 12"/>
          <p:cNvSpPr/>
          <p:nvPr/>
        </p:nvSpPr>
        <p:spPr>
          <a:xfrm>
            <a:off x="9375480" y="4824360"/>
            <a:ext cx="766800" cy="763200"/>
          </a:xfrm>
          <a:prstGeom prst="lightningBolt">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95" name="CustomShape 13"/>
          <p:cNvSpPr/>
          <p:nvPr/>
        </p:nvSpPr>
        <p:spPr>
          <a:xfrm flipV="1">
            <a:off x="8011080" y="4177080"/>
            <a:ext cx="480960" cy="25524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296" name="TextShape 14"/>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XML External Entity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84"/>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90"/>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91"/>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92"/>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93"/>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94"/>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Imagen 2"/>
          <p:cNvPicPr/>
          <p:nvPr/>
        </p:nvPicPr>
        <p:blipFill>
          <a:blip r:embed="rId2"/>
          <a:stretch/>
        </p:blipFill>
        <p:spPr>
          <a:xfrm>
            <a:off x="974520" y="1690560"/>
            <a:ext cx="9801000" cy="3771720"/>
          </a:xfrm>
          <a:prstGeom prst="rect">
            <a:avLst/>
          </a:prstGeom>
          <a:ln>
            <a:noFill/>
          </a:ln>
        </p:spPr>
      </p:pic>
      <p:sp>
        <p:nvSpPr>
          <p:cNvPr id="298" name="CustomShape 1"/>
          <p:cNvSpPr/>
          <p:nvPr/>
        </p:nvSpPr>
        <p:spPr>
          <a:xfrm>
            <a:off x="8592480" y="4752720"/>
            <a:ext cx="29822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Access internal files</a:t>
            </a:r>
            <a:endParaRPr lang="en-GB" sz="1800" b="0" strike="noStrike" spc="-1">
              <a:latin typeface="Arial"/>
            </a:endParaRPr>
          </a:p>
        </p:txBody>
      </p:sp>
      <p:sp>
        <p:nvSpPr>
          <p:cNvPr id="29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XML External Entity – example 1</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Imagen 1"/>
          <p:cNvPicPr/>
          <p:nvPr/>
        </p:nvPicPr>
        <p:blipFill>
          <a:blip r:embed="rId2"/>
          <a:stretch/>
        </p:blipFill>
        <p:spPr>
          <a:xfrm>
            <a:off x="336240" y="1769400"/>
            <a:ext cx="11954880" cy="3962160"/>
          </a:xfrm>
          <a:prstGeom prst="rect">
            <a:avLst/>
          </a:prstGeom>
          <a:ln>
            <a:noFill/>
          </a:ln>
        </p:spPr>
      </p:pic>
      <p:sp>
        <p:nvSpPr>
          <p:cNvPr id="301" name="CustomShape 1"/>
          <p:cNvSpPr/>
          <p:nvPr/>
        </p:nvSpPr>
        <p:spPr>
          <a:xfrm>
            <a:off x="8592480" y="4752720"/>
            <a:ext cx="29822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Access internal files</a:t>
            </a:r>
            <a:endParaRPr lang="en-GB" sz="1800" b="0" strike="noStrike" spc="-1">
              <a:latin typeface="Arial"/>
            </a:endParaRPr>
          </a:p>
        </p:txBody>
      </p:sp>
      <p:sp>
        <p:nvSpPr>
          <p:cNvPr id="302" name="CustomShape 2"/>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XML External Entity – example 1</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Imagen 2"/>
          <p:cNvPicPr/>
          <p:nvPr/>
        </p:nvPicPr>
        <p:blipFill>
          <a:blip r:embed="rId2"/>
          <a:stretch/>
        </p:blipFill>
        <p:spPr>
          <a:xfrm>
            <a:off x="603000" y="1467360"/>
            <a:ext cx="10423440" cy="4223520"/>
          </a:xfrm>
          <a:prstGeom prst="rect">
            <a:avLst/>
          </a:prstGeom>
          <a:ln>
            <a:noFill/>
          </a:ln>
        </p:spPr>
      </p:pic>
      <p:sp>
        <p:nvSpPr>
          <p:cNvPr id="304" name="CustomShape 1"/>
          <p:cNvSpPr/>
          <p:nvPr/>
        </p:nvSpPr>
        <p:spPr>
          <a:xfrm>
            <a:off x="8981280" y="4742280"/>
            <a:ext cx="29822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Denial of service</a:t>
            </a:r>
            <a:endParaRPr lang="en-GB" sz="1800" b="0" strike="noStrike" spc="-1">
              <a:latin typeface="Arial"/>
            </a:endParaRPr>
          </a:p>
        </p:txBody>
      </p:sp>
      <p:sp>
        <p:nvSpPr>
          <p:cNvPr id="305" name="CustomShape 2"/>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XML External Entity – example 2</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ustomShape 1"/>
          <p:cNvSpPr/>
          <p:nvPr/>
        </p:nvSpPr>
        <p:spPr>
          <a:xfrm>
            <a:off x="1051920" y="1927080"/>
            <a:ext cx="73569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Whenever possible, use </a:t>
            </a:r>
            <a:r>
              <a:rPr lang="es-ES" sz="1800" b="1" strike="noStrike" spc="-1">
                <a:solidFill>
                  <a:srgbClr val="000000"/>
                </a:solidFill>
                <a:latin typeface="Calibri"/>
              </a:rPr>
              <a:t>less complex data </a:t>
            </a:r>
            <a:r>
              <a:rPr lang="es-ES" sz="1800" b="0" strike="noStrike" spc="-1">
                <a:solidFill>
                  <a:srgbClr val="000000"/>
                </a:solidFill>
                <a:latin typeface="Calibri"/>
              </a:rPr>
              <a:t>formats such as JSON.</a:t>
            </a:r>
            <a:endParaRPr lang="en-GB" sz="1800" b="0" strike="noStrike" spc="-1">
              <a:latin typeface="Arial"/>
            </a:endParaRPr>
          </a:p>
        </p:txBody>
      </p:sp>
      <p:grpSp>
        <p:nvGrpSpPr>
          <p:cNvPr id="307" name="Group 2"/>
          <p:cNvGrpSpPr/>
          <p:nvPr/>
        </p:nvGrpSpPr>
        <p:grpSpPr>
          <a:xfrm>
            <a:off x="9229680" y="2482200"/>
            <a:ext cx="1924200" cy="1325520"/>
            <a:chOff x="9229680" y="2482200"/>
            <a:chExt cx="1924200" cy="1325520"/>
          </a:xfrm>
        </p:grpSpPr>
        <p:sp>
          <p:nvSpPr>
            <p:cNvPr id="308" name="CustomShape 3"/>
            <p:cNvSpPr/>
            <p:nvPr/>
          </p:nvSpPr>
          <p:spPr>
            <a:xfrm>
              <a:off x="9641880" y="299088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09" name="CustomShape 4"/>
            <p:cNvSpPr/>
            <p:nvPr/>
          </p:nvSpPr>
          <p:spPr>
            <a:xfrm>
              <a:off x="10074960" y="248220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10" name="CustomShape 5"/>
            <p:cNvSpPr/>
            <p:nvPr/>
          </p:nvSpPr>
          <p:spPr>
            <a:xfrm>
              <a:off x="10498680" y="300600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11" name="CustomShape 6"/>
            <p:cNvSpPr/>
            <p:nvPr/>
          </p:nvSpPr>
          <p:spPr>
            <a:xfrm>
              <a:off x="9229680" y="3475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12" name="CustomShape 7"/>
            <p:cNvSpPr/>
            <p:nvPr/>
          </p:nvSpPr>
          <p:spPr>
            <a:xfrm>
              <a:off x="9880200" y="351900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13" name="CustomShape 8"/>
            <p:cNvSpPr/>
            <p:nvPr/>
          </p:nvSpPr>
          <p:spPr>
            <a:xfrm>
              <a:off x="10883520" y="349920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14" name="CustomShape 9"/>
            <p:cNvSpPr/>
            <p:nvPr/>
          </p:nvSpPr>
          <p:spPr>
            <a:xfrm>
              <a:off x="10320840" y="351612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15" name="Line 10"/>
            <p:cNvSpPr/>
            <p:nvPr/>
          </p:nvSpPr>
          <p:spPr>
            <a:xfrm flipH="1">
              <a:off x="9873360" y="272916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16" name="Line 11"/>
            <p:cNvSpPr/>
            <p:nvPr/>
          </p:nvSpPr>
          <p:spPr>
            <a:xfrm flipH="1">
              <a:off x="9461520" y="323748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17" name="Line 12"/>
            <p:cNvSpPr/>
            <p:nvPr/>
          </p:nvSpPr>
          <p:spPr>
            <a:xfrm>
              <a:off x="10306440" y="272916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18" name="Line 13"/>
            <p:cNvSpPr/>
            <p:nvPr/>
          </p:nvSpPr>
          <p:spPr>
            <a:xfrm>
              <a:off x="10730520" y="325260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19" name="Line 14"/>
            <p:cNvSpPr/>
            <p:nvPr/>
          </p:nvSpPr>
          <p:spPr>
            <a:xfrm>
              <a:off x="9873360" y="323748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20" name="Line 15"/>
            <p:cNvSpPr/>
            <p:nvPr/>
          </p:nvSpPr>
          <p:spPr>
            <a:xfrm flipH="1">
              <a:off x="10456560" y="325260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321" name="CustomShape 16"/>
          <p:cNvSpPr/>
          <p:nvPr/>
        </p:nvSpPr>
        <p:spPr>
          <a:xfrm>
            <a:off x="1051920" y="2723400"/>
            <a:ext cx="73569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Patch or upgrade all XML processors </a:t>
            </a:r>
            <a:r>
              <a:rPr lang="es-ES" sz="1800" b="0" strike="noStrike" spc="-1">
                <a:solidFill>
                  <a:srgbClr val="000000"/>
                </a:solidFill>
                <a:latin typeface="Calibri"/>
              </a:rPr>
              <a:t>and libraries in use by application or on the underlying operating systems.</a:t>
            </a:r>
            <a:endParaRPr lang="en-GB" sz="1800" b="0" strike="noStrike" spc="-1">
              <a:latin typeface="Arial"/>
            </a:endParaRPr>
          </a:p>
        </p:txBody>
      </p:sp>
      <p:sp>
        <p:nvSpPr>
          <p:cNvPr id="322" name="CustomShape 17"/>
          <p:cNvSpPr/>
          <p:nvPr/>
        </p:nvSpPr>
        <p:spPr>
          <a:xfrm>
            <a:off x="1051920" y="3640320"/>
            <a:ext cx="73569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Disable XML external entity and DTD processing </a:t>
            </a:r>
            <a:r>
              <a:rPr lang="es-ES" sz="1800" b="0" strike="noStrike" spc="-1">
                <a:solidFill>
                  <a:srgbClr val="000000"/>
                </a:solidFill>
                <a:latin typeface="Calibri"/>
              </a:rPr>
              <a:t>in all XML parsers in the application.</a:t>
            </a:r>
            <a:endParaRPr lang="en-GB" sz="1800" b="0" strike="noStrike" spc="-1">
              <a:latin typeface="Arial"/>
            </a:endParaRPr>
          </a:p>
        </p:txBody>
      </p:sp>
      <p:sp>
        <p:nvSpPr>
          <p:cNvPr id="323" name="CustomShape 18"/>
          <p:cNvSpPr/>
          <p:nvPr/>
        </p:nvSpPr>
        <p:spPr>
          <a:xfrm>
            <a:off x="1051920" y="4520880"/>
            <a:ext cx="73569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Verify that XML or XSL file upload functionality </a:t>
            </a:r>
            <a:r>
              <a:rPr lang="es-ES" sz="1800" b="1" strike="noStrike" spc="-1">
                <a:solidFill>
                  <a:srgbClr val="000000"/>
                </a:solidFill>
                <a:latin typeface="Calibri"/>
              </a:rPr>
              <a:t>validates incoming XML using XSD validation</a:t>
            </a:r>
            <a:r>
              <a:rPr lang="es-ES" sz="1800" b="0" strike="noStrike" spc="-1">
                <a:solidFill>
                  <a:srgbClr val="000000"/>
                </a:solidFill>
                <a:latin typeface="Calibri"/>
              </a:rPr>
              <a:t> or similar.</a:t>
            </a:r>
            <a:endParaRPr lang="en-GB" sz="1800" b="0" strike="noStrike" spc="-1">
              <a:latin typeface="Arial"/>
            </a:endParaRPr>
          </a:p>
        </p:txBody>
      </p:sp>
      <p:sp>
        <p:nvSpPr>
          <p:cNvPr id="324" name="CustomShape 19"/>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XML External Entity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7" name="Diagram7"/>
          <p:cNvGraphicFramePr/>
          <p:nvPr>
            <p:extLst>
              <p:ext uri="{D42A27DB-BD31-4B8C-83A1-F6EECF244321}">
                <p14:modId xmlns:p14="http://schemas.microsoft.com/office/powerpoint/2010/main" val="562291557"/>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997200" y="1912680"/>
            <a:ext cx="7599960" cy="146124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Restrictions on what authenticated users are allowed to do are often not properly enforced. Attackers can exploit these flaws to </a:t>
            </a:r>
            <a:r>
              <a:rPr lang="es-ES" sz="1800" b="1" strike="noStrike" spc="-1">
                <a:solidFill>
                  <a:srgbClr val="000000"/>
                </a:solidFill>
                <a:latin typeface="Calibri"/>
              </a:rPr>
              <a:t>access unauthorized functionality </a:t>
            </a:r>
            <a:r>
              <a:rPr lang="es-ES" sz="1800" b="0" strike="noStrike" spc="-1">
                <a:solidFill>
                  <a:srgbClr val="000000"/>
                </a:solidFill>
                <a:latin typeface="Calibri"/>
              </a:rPr>
              <a:t>and/or data, such as access other users’ accounts, view sensitive files, modify other users’ data, change access rights.</a:t>
            </a:r>
            <a:endParaRPr lang="en-GB" sz="1800" b="0" strike="noStrike" spc="-1">
              <a:latin typeface="Arial"/>
            </a:endParaRPr>
          </a:p>
        </p:txBody>
      </p:sp>
      <p:pic>
        <p:nvPicPr>
          <p:cNvPr id="327" name="Imagen 2"/>
          <p:cNvPicPr/>
          <p:nvPr/>
        </p:nvPicPr>
        <p:blipFill>
          <a:blip r:embed="rId2"/>
          <a:stretch/>
        </p:blipFill>
        <p:spPr>
          <a:xfrm>
            <a:off x="9003960" y="2449440"/>
            <a:ext cx="2066400" cy="2752200"/>
          </a:xfrm>
          <a:prstGeom prst="rect">
            <a:avLst/>
          </a:prstGeom>
          <a:ln>
            <a:noFill/>
          </a:ln>
        </p:spPr>
      </p:pic>
      <p:sp>
        <p:nvSpPr>
          <p:cNvPr id="328"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Broken Access Control - definition</a:t>
            </a:r>
            <a:endParaRPr lang="es-PR" sz="4400" b="0" strike="noStrike" spc="-1">
              <a:solidFill>
                <a:srgbClr val="000000"/>
              </a:solidFill>
              <a:latin typeface="Calibri"/>
            </a:endParaRPr>
          </a:p>
        </p:txBody>
      </p:sp>
      <p:grpSp>
        <p:nvGrpSpPr>
          <p:cNvPr id="329" name="Group 3"/>
          <p:cNvGrpSpPr/>
          <p:nvPr/>
        </p:nvGrpSpPr>
        <p:grpSpPr>
          <a:xfrm>
            <a:off x="4797720" y="4140000"/>
            <a:ext cx="3684600" cy="1948680"/>
            <a:chOff x="4797720" y="4140000"/>
            <a:chExt cx="3684600" cy="1948680"/>
          </a:xfrm>
        </p:grpSpPr>
        <p:sp>
          <p:nvSpPr>
            <p:cNvPr id="330" name="CustomShape 4"/>
            <p:cNvSpPr/>
            <p:nvPr/>
          </p:nvSpPr>
          <p:spPr>
            <a:xfrm>
              <a:off x="4804560" y="5470200"/>
              <a:ext cx="3677760" cy="6184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sp>
        <p:sp>
          <p:nvSpPr>
            <p:cNvPr id="331" name="CustomShape 5"/>
            <p:cNvSpPr/>
            <p:nvPr/>
          </p:nvSpPr>
          <p:spPr>
            <a:xfrm>
              <a:off x="6260400" y="5511240"/>
              <a:ext cx="766080" cy="577440"/>
            </a:xfrm>
            <a:prstGeom prst="can">
              <a:avLst>
                <a:gd name="adj" fmla="val 25000"/>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332" name="Group 6"/>
            <p:cNvGrpSpPr/>
            <p:nvPr/>
          </p:nvGrpSpPr>
          <p:grpSpPr>
            <a:xfrm>
              <a:off x="4797720" y="4140000"/>
              <a:ext cx="3677760" cy="1185120"/>
              <a:chOff x="4797720" y="4140000"/>
              <a:chExt cx="3677760" cy="1185120"/>
            </a:xfrm>
          </p:grpSpPr>
          <p:sp>
            <p:nvSpPr>
              <p:cNvPr id="333" name="CustomShape 7"/>
              <p:cNvSpPr/>
              <p:nvPr/>
            </p:nvSpPr>
            <p:spPr>
              <a:xfrm>
                <a:off x="4797720" y="4784760"/>
                <a:ext cx="3677760" cy="540360"/>
              </a:xfrm>
              <a:prstGeom prst="roundRect">
                <a:avLst>
                  <a:gd name="adj" fmla="val 16667"/>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334" name="CustomShape 8"/>
              <p:cNvSpPr/>
              <p:nvPr/>
            </p:nvSpPr>
            <p:spPr>
              <a:xfrm>
                <a:off x="4797720" y="4140000"/>
                <a:ext cx="3677760" cy="5230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FFFFFF"/>
                    </a:solidFill>
                    <a:latin typeface="Georgia"/>
                    <a:ea typeface="DejaVu Sans"/>
                  </a:rPr>
                  <a:t>Front End</a:t>
                </a:r>
                <a:endParaRPr lang="en-GB" sz="1800" b="0" strike="noStrike" spc="-1">
                  <a:latin typeface="Arial"/>
                </a:endParaRPr>
              </a:p>
            </p:txBody>
          </p:sp>
        </p:grpSp>
      </p:grpSp>
      <p:sp>
        <p:nvSpPr>
          <p:cNvPr id="335" name="CustomShape 9"/>
          <p:cNvSpPr/>
          <p:nvPr/>
        </p:nvSpPr>
        <p:spPr>
          <a:xfrm>
            <a:off x="997200" y="4217040"/>
            <a:ext cx="20592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Normal user</a:t>
            </a:r>
            <a:endParaRPr lang="en-GB" sz="1800" b="0" strike="noStrike" spc="-1">
              <a:latin typeface="Arial"/>
            </a:endParaRPr>
          </a:p>
        </p:txBody>
      </p:sp>
      <p:sp>
        <p:nvSpPr>
          <p:cNvPr id="336" name="CustomShape 10"/>
          <p:cNvSpPr/>
          <p:nvPr/>
        </p:nvSpPr>
        <p:spPr>
          <a:xfrm>
            <a:off x="7556760" y="4140000"/>
            <a:ext cx="925200" cy="1948680"/>
          </a:xfrm>
          <a:prstGeom prst="roundRect">
            <a:avLst>
              <a:gd name="adj" fmla="val 16667"/>
            </a:avLst>
          </a:prstGeom>
          <a:solidFill>
            <a:srgbClr val="C00000">
              <a:alpha val="36000"/>
            </a:srgbClr>
          </a:solidFill>
          <a:ln w="41400">
            <a:solidFill>
              <a:srgbClr val="C00000"/>
            </a:solidFill>
            <a:prstDash val="dashDot"/>
          </a:ln>
        </p:spPr>
        <p:style>
          <a:lnRef idx="2">
            <a:schemeClr val="accent1">
              <a:shade val="50000"/>
            </a:schemeClr>
          </a:lnRef>
          <a:fillRef idx="1">
            <a:schemeClr val="accent1"/>
          </a:fillRef>
          <a:effectRef idx="0">
            <a:schemeClr val="accent1"/>
          </a:effectRef>
          <a:fontRef idx="minor"/>
        </p:style>
      </p:sp>
      <p:sp>
        <p:nvSpPr>
          <p:cNvPr id="337" name="CustomShape 11"/>
          <p:cNvSpPr/>
          <p:nvPr/>
        </p:nvSpPr>
        <p:spPr>
          <a:xfrm flipV="1">
            <a:off x="2375280" y="4139640"/>
            <a:ext cx="5644080" cy="261360"/>
          </a:xfrm>
          <a:prstGeom prst="bentConnector4">
            <a:avLst>
              <a:gd name="adj1" fmla="val 17969"/>
              <a:gd name="adj2" fmla="val 187345"/>
            </a:avLst>
          </a:prstGeom>
          <a:noFill/>
          <a:ln w="15840">
            <a:solidFill>
              <a:srgbClr val="C00000"/>
            </a:solidFill>
            <a:prstDash val="dash"/>
            <a:tailEnd type="triangle" w="med" len="med"/>
          </a:ln>
        </p:spPr>
        <p:style>
          <a:lnRef idx="1">
            <a:schemeClr val="accent1"/>
          </a:lnRef>
          <a:fillRef idx="0">
            <a:schemeClr val="accent1"/>
          </a:fillRef>
          <a:effectRef idx="0">
            <a:schemeClr val="accent1"/>
          </a:effectRef>
          <a:fontRef idx="minor"/>
        </p:style>
      </p:sp>
      <p:sp>
        <p:nvSpPr>
          <p:cNvPr id="338" name="CustomShape 12"/>
          <p:cNvSpPr/>
          <p:nvPr/>
        </p:nvSpPr>
        <p:spPr>
          <a:xfrm>
            <a:off x="7679160" y="3231720"/>
            <a:ext cx="11210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C00000"/>
                </a:solidFill>
                <a:latin typeface="Calibri"/>
              </a:rPr>
              <a:t>Admin</a:t>
            </a:r>
            <a:endParaRPr lang="en-GB" sz="1800" b="0" strike="noStrike" spc="-1">
              <a:latin typeface="Arial"/>
            </a:endParaRPr>
          </a:p>
          <a:p>
            <a:pPr>
              <a:lnSpc>
                <a:spcPct val="100000"/>
              </a:lnSpc>
            </a:pPr>
            <a:r>
              <a:rPr lang="es-ES" sz="1800" b="0" strike="noStrike" spc="-1">
                <a:solidFill>
                  <a:srgbClr val="C00000"/>
                </a:solidFill>
                <a:latin typeface="Calibri"/>
              </a:rPr>
              <a:t>features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35"/>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336"/>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37"/>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 name="Imagen 2"/>
          <p:cNvPicPr/>
          <p:nvPr/>
        </p:nvPicPr>
        <p:blipFill>
          <a:blip r:embed="rId2"/>
          <a:stretch/>
        </p:blipFill>
        <p:spPr>
          <a:xfrm>
            <a:off x="3178800" y="1379520"/>
            <a:ext cx="5612760" cy="4594320"/>
          </a:xfrm>
          <a:prstGeom prst="rect">
            <a:avLst/>
          </a:prstGeom>
          <a:ln>
            <a:noFill/>
          </a:ln>
        </p:spPr>
      </p:pic>
      <p:sp>
        <p:nvSpPr>
          <p:cNvPr id="340" name="CustomShape 1"/>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Access Control - example</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Imagen 1"/>
          <p:cNvPicPr/>
          <p:nvPr/>
        </p:nvPicPr>
        <p:blipFill>
          <a:blip r:embed="rId2"/>
          <a:stretch/>
        </p:blipFill>
        <p:spPr>
          <a:xfrm>
            <a:off x="3713040" y="2087640"/>
            <a:ext cx="2495160" cy="4447800"/>
          </a:xfrm>
          <a:prstGeom prst="rect">
            <a:avLst/>
          </a:prstGeom>
          <a:ln>
            <a:noFill/>
          </a:ln>
        </p:spPr>
      </p:pic>
      <p:pic>
        <p:nvPicPr>
          <p:cNvPr id="342" name="Imagen 3"/>
          <p:cNvPicPr/>
          <p:nvPr/>
        </p:nvPicPr>
        <p:blipFill>
          <a:blip r:embed="rId3"/>
          <a:stretch/>
        </p:blipFill>
        <p:spPr>
          <a:xfrm>
            <a:off x="8420040" y="924840"/>
            <a:ext cx="3438360" cy="5610600"/>
          </a:xfrm>
          <a:prstGeom prst="rect">
            <a:avLst/>
          </a:prstGeom>
          <a:ln>
            <a:noFill/>
          </a:ln>
        </p:spPr>
      </p:pic>
      <p:sp>
        <p:nvSpPr>
          <p:cNvPr id="343" name="CustomShape 1"/>
          <p:cNvSpPr/>
          <p:nvPr/>
        </p:nvSpPr>
        <p:spPr>
          <a:xfrm>
            <a:off x="4482720" y="2690640"/>
            <a:ext cx="956160" cy="27288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344" name="CustomShape 2"/>
          <p:cNvSpPr/>
          <p:nvPr/>
        </p:nvSpPr>
        <p:spPr>
          <a:xfrm flipV="1">
            <a:off x="5444280" y="2626560"/>
            <a:ext cx="3404880" cy="7308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345" name="CustomShape 3"/>
          <p:cNvSpPr/>
          <p:nvPr/>
        </p:nvSpPr>
        <p:spPr>
          <a:xfrm flipV="1">
            <a:off x="5439240" y="1564920"/>
            <a:ext cx="3210480" cy="112428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346" name="CustomShape 4"/>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Access Control - definition</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702360" y="2142360"/>
            <a:ext cx="4951800" cy="134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7500" lnSpcReduction="20000"/>
          </a:bodyPr>
          <a:lstStyle/>
          <a:p>
            <a:pPr marL="365760" indent="-254880">
              <a:lnSpc>
                <a:spcPct val="100000"/>
              </a:lnSpc>
              <a:spcBef>
                <a:spcPts val="300"/>
              </a:spcBef>
              <a:tabLst>
                <a:tab pos="0" algn="l"/>
              </a:tabLst>
            </a:pPr>
            <a:r>
              <a:rPr lang="en-US" sz="2800" b="0" strike="noStrike" spc="-1">
                <a:solidFill>
                  <a:srgbClr val="000000"/>
                </a:solidFill>
                <a:latin typeface="Calibri"/>
              </a:rPr>
              <a:t>“A threat is simply a move that </a:t>
            </a:r>
            <a:r>
              <a:rPr lang="en-US" sz="2800" b="1" strike="noStrike" spc="-1">
                <a:solidFill>
                  <a:srgbClr val="000000"/>
                </a:solidFill>
                <a:latin typeface="Calibri"/>
              </a:rPr>
              <a:t>attacks</a:t>
            </a:r>
            <a:r>
              <a:rPr lang="en-US" sz="2800" b="0" strike="noStrike" spc="-1">
                <a:solidFill>
                  <a:srgbClr val="000000"/>
                </a:solidFill>
                <a:latin typeface="Calibri"/>
              </a:rPr>
              <a:t> one of your pieces to get some </a:t>
            </a:r>
            <a:r>
              <a:rPr lang="en-US" sz="2800" b="1" strike="noStrike" spc="-1">
                <a:solidFill>
                  <a:srgbClr val="000000"/>
                </a:solidFill>
                <a:latin typeface="Calibri"/>
              </a:rPr>
              <a:t>advantage</a:t>
            </a:r>
            <a:r>
              <a:rPr lang="en-US" sz="2800" b="0" strike="noStrike" spc="-1">
                <a:solidFill>
                  <a:srgbClr val="000000"/>
                </a:solidFill>
                <a:latin typeface="Calibri"/>
              </a:rPr>
              <a:t> if you don’t find an </a:t>
            </a:r>
            <a:r>
              <a:rPr lang="en-US" sz="2800" b="1" strike="noStrike" spc="-1">
                <a:solidFill>
                  <a:srgbClr val="000000"/>
                </a:solidFill>
                <a:latin typeface="Calibri"/>
              </a:rPr>
              <a:t>accurate defense</a:t>
            </a:r>
            <a:r>
              <a:rPr lang="en-US" sz="2800" b="0" strike="noStrike" spc="-1">
                <a:solidFill>
                  <a:srgbClr val="000000"/>
                </a:solidFill>
                <a:latin typeface="Calibri"/>
              </a:rPr>
              <a:t>”</a:t>
            </a:r>
            <a:endParaRPr lang="en-GB" sz="2800" b="0" strike="noStrike" spc="-1">
              <a:latin typeface="Arial"/>
            </a:endParaRPr>
          </a:p>
        </p:txBody>
      </p:sp>
      <p:pic>
        <p:nvPicPr>
          <p:cNvPr id="134" name="Imagen 1"/>
          <p:cNvPicPr/>
          <p:nvPr/>
        </p:nvPicPr>
        <p:blipFill>
          <a:blip r:embed="rId2"/>
          <a:stretch/>
        </p:blipFill>
        <p:spPr>
          <a:xfrm>
            <a:off x="5893200" y="196200"/>
            <a:ext cx="5697000" cy="5713920"/>
          </a:xfrm>
          <a:prstGeom prst="rect">
            <a:avLst/>
          </a:prstGeom>
          <a:ln>
            <a:noFill/>
          </a:ln>
        </p:spPr>
      </p:pic>
      <p:sp>
        <p:nvSpPr>
          <p:cNvPr id="135" name="CustomShape 2"/>
          <p:cNvSpPr/>
          <p:nvPr/>
        </p:nvSpPr>
        <p:spPr>
          <a:xfrm flipV="1">
            <a:off x="7874640" y="1703880"/>
            <a:ext cx="1733760" cy="159732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136" name="CustomShape 3"/>
          <p:cNvSpPr/>
          <p:nvPr/>
        </p:nvSpPr>
        <p:spPr>
          <a:xfrm flipH="1" flipV="1">
            <a:off x="10184760" y="1690560"/>
            <a:ext cx="828360" cy="76680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137" name="CustomShape 4"/>
          <p:cNvSpPr/>
          <p:nvPr/>
        </p:nvSpPr>
        <p:spPr>
          <a:xfrm>
            <a:off x="1639440" y="4650120"/>
            <a:ext cx="43192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2000" b="1" strike="noStrike" spc="-1">
                <a:solidFill>
                  <a:srgbClr val="000000"/>
                </a:solidFill>
                <a:latin typeface="Calibri"/>
              </a:rPr>
              <a:t>Sheperd check mate</a:t>
            </a:r>
            <a:endParaRPr lang="en-GB" sz="2000" b="0" strike="noStrike" spc="-1">
              <a:latin typeface="Arial"/>
            </a:endParaRPr>
          </a:p>
        </p:txBody>
      </p:sp>
      <p:sp>
        <p:nvSpPr>
          <p:cNvPr id="138" name="TextShape 5"/>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Threats in chess</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Imagen 1"/>
          <p:cNvPicPr/>
          <p:nvPr/>
        </p:nvPicPr>
        <p:blipFill>
          <a:blip r:embed="rId2"/>
          <a:stretch/>
        </p:blipFill>
        <p:spPr>
          <a:xfrm>
            <a:off x="1799280" y="1522440"/>
            <a:ext cx="9025920" cy="4075200"/>
          </a:xfrm>
          <a:prstGeom prst="rect">
            <a:avLst/>
          </a:prstGeom>
          <a:ln>
            <a:noFill/>
          </a:ln>
        </p:spPr>
      </p:pic>
      <p:sp>
        <p:nvSpPr>
          <p:cNvPr id="348" name="CustomShape 1"/>
          <p:cNvSpPr/>
          <p:nvPr/>
        </p:nvSpPr>
        <p:spPr>
          <a:xfrm>
            <a:off x="4650840" y="4879800"/>
            <a:ext cx="2579760" cy="57780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349" name="CustomShape 2"/>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Access Control - definition</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Imagen 2"/>
          <p:cNvPicPr/>
          <p:nvPr/>
        </p:nvPicPr>
        <p:blipFill>
          <a:blip r:embed="rId2"/>
          <a:stretch/>
        </p:blipFill>
        <p:spPr>
          <a:xfrm>
            <a:off x="3210120" y="1758960"/>
            <a:ext cx="6044760" cy="3456000"/>
          </a:xfrm>
          <a:prstGeom prst="rect">
            <a:avLst/>
          </a:prstGeom>
          <a:ln>
            <a:noFill/>
          </a:ln>
        </p:spPr>
      </p:pic>
      <p:sp>
        <p:nvSpPr>
          <p:cNvPr id="351" name="CustomShape 1"/>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Access Control - definition</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2" name="Group 1"/>
          <p:cNvGrpSpPr/>
          <p:nvPr/>
        </p:nvGrpSpPr>
        <p:grpSpPr>
          <a:xfrm>
            <a:off x="7894800" y="2594160"/>
            <a:ext cx="1924200" cy="1325520"/>
            <a:chOff x="7894800" y="2594160"/>
            <a:chExt cx="1924200" cy="1325520"/>
          </a:xfrm>
        </p:grpSpPr>
        <p:sp>
          <p:nvSpPr>
            <p:cNvPr id="353" name="CustomShape 2"/>
            <p:cNvSpPr/>
            <p:nvPr/>
          </p:nvSpPr>
          <p:spPr>
            <a:xfrm>
              <a:off x="8307000" y="3102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54" name="CustomShape 3"/>
            <p:cNvSpPr/>
            <p:nvPr/>
          </p:nvSpPr>
          <p:spPr>
            <a:xfrm>
              <a:off x="8740080" y="25941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55" name="CustomShape 4"/>
            <p:cNvSpPr/>
            <p:nvPr/>
          </p:nvSpPr>
          <p:spPr>
            <a:xfrm>
              <a:off x="9163800" y="31179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56" name="CustomShape 5"/>
            <p:cNvSpPr/>
            <p:nvPr/>
          </p:nvSpPr>
          <p:spPr>
            <a:xfrm>
              <a:off x="7894800" y="35870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57" name="CustomShape 6"/>
            <p:cNvSpPr/>
            <p:nvPr/>
          </p:nvSpPr>
          <p:spPr>
            <a:xfrm>
              <a:off x="8545320" y="36309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58" name="CustomShape 7"/>
            <p:cNvSpPr/>
            <p:nvPr/>
          </p:nvSpPr>
          <p:spPr>
            <a:xfrm>
              <a:off x="9548640" y="36111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59" name="CustomShape 8"/>
            <p:cNvSpPr/>
            <p:nvPr/>
          </p:nvSpPr>
          <p:spPr>
            <a:xfrm>
              <a:off x="8985960" y="3628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60" name="Line 9"/>
            <p:cNvSpPr/>
            <p:nvPr/>
          </p:nvSpPr>
          <p:spPr>
            <a:xfrm flipH="1">
              <a:off x="8538120" y="284148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61" name="Line 10"/>
            <p:cNvSpPr/>
            <p:nvPr/>
          </p:nvSpPr>
          <p:spPr>
            <a:xfrm flipH="1">
              <a:off x="8126280" y="334980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62" name="Line 11"/>
            <p:cNvSpPr/>
            <p:nvPr/>
          </p:nvSpPr>
          <p:spPr>
            <a:xfrm>
              <a:off x="8971200" y="284148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63" name="Line 12"/>
            <p:cNvSpPr/>
            <p:nvPr/>
          </p:nvSpPr>
          <p:spPr>
            <a:xfrm>
              <a:off x="9395280" y="336492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64" name="Line 13"/>
            <p:cNvSpPr/>
            <p:nvPr/>
          </p:nvSpPr>
          <p:spPr>
            <a:xfrm>
              <a:off x="8538120" y="334980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65" name="Line 14"/>
            <p:cNvSpPr/>
            <p:nvPr/>
          </p:nvSpPr>
          <p:spPr>
            <a:xfrm flipH="1">
              <a:off x="9121320" y="336492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366" name="CustomShape 15"/>
          <p:cNvSpPr/>
          <p:nvPr/>
        </p:nvSpPr>
        <p:spPr>
          <a:xfrm>
            <a:off x="1270440" y="1708560"/>
            <a:ext cx="6588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Implement </a:t>
            </a:r>
            <a:r>
              <a:rPr lang="es-ES" sz="1800" b="1" strike="noStrike" spc="-1">
                <a:solidFill>
                  <a:srgbClr val="000000"/>
                </a:solidFill>
                <a:latin typeface="Calibri"/>
              </a:rPr>
              <a:t>access control mechanism </a:t>
            </a:r>
            <a:r>
              <a:rPr lang="es-ES" sz="1800" b="0" strike="noStrike" spc="-1">
                <a:solidFill>
                  <a:srgbClr val="000000"/>
                </a:solidFill>
                <a:latin typeface="Calibri"/>
              </a:rPr>
              <a:t>once and re-use them</a:t>
            </a:r>
            <a:endParaRPr lang="en-GB" sz="1800" b="0" strike="noStrike" spc="-1">
              <a:latin typeface="Arial"/>
            </a:endParaRPr>
          </a:p>
        </p:txBody>
      </p:sp>
      <p:sp>
        <p:nvSpPr>
          <p:cNvPr id="367" name="CustomShape 16"/>
          <p:cNvSpPr/>
          <p:nvPr/>
        </p:nvSpPr>
        <p:spPr>
          <a:xfrm>
            <a:off x="1280880" y="2417400"/>
            <a:ext cx="65883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Disable web server directory listing </a:t>
            </a:r>
            <a:r>
              <a:rPr lang="es-ES" sz="1800" b="0" strike="noStrike" spc="-1">
                <a:solidFill>
                  <a:srgbClr val="000000"/>
                </a:solidFill>
                <a:latin typeface="Calibri"/>
              </a:rPr>
              <a:t>and ensure file metadata and backup files are not present within web roots.</a:t>
            </a:r>
            <a:endParaRPr lang="en-GB" sz="1800" b="0" strike="noStrike" spc="-1">
              <a:latin typeface="Arial"/>
            </a:endParaRPr>
          </a:p>
        </p:txBody>
      </p:sp>
      <p:sp>
        <p:nvSpPr>
          <p:cNvPr id="368" name="CustomShape 17"/>
          <p:cNvSpPr/>
          <p:nvPr/>
        </p:nvSpPr>
        <p:spPr>
          <a:xfrm>
            <a:off x="1270440" y="3480840"/>
            <a:ext cx="6588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Log access control</a:t>
            </a:r>
            <a:r>
              <a:rPr lang="es-ES" sz="1800" b="0" strike="noStrike" spc="-1">
                <a:solidFill>
                  <a:srgbClr val="000000"/>
                </a:solidFill>
                <a:latin typeface="Calibri"/>
              </a:rPr>
              <a:t> failures, alerts admins when appropriate.</a:t>
            </a:r>
            <a:endParaRPr lang="en-GB" sz="1800" b="0" strike="noStrike" spc="-1">
              <a:latin typeface="Arial"/>
            </a:endParaRPr>
          </a:p>
        </p:txBody>
      </p:sp>
      <p:sp>
        <p:nvSpPr>
          <p:cNvPr id="369" name="CustomShape 18"/>
          <p:cNvSpPr/>
          <p:nvPr/>
        </p:nvSpPr>
        <p:spPr>
          <a:xfrm>
            <a:off x="1252080" y="426708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Rate limit API </a:t>
            </a:r>
            <a:r>
              <a:rPr lang="es-ES" sz="1800" b="0" strike="noStrike" spc="-1">
                <a:solidFill>
                  <a:srgbClr val="000000"/>
                </a:solidFill>
                <a:latin typeface="Calibri"/>
              </a:rPr>
              <a:t>and controller access to minimize the harm from automated attack tooling.</a:t>
            </a:r>
            <a:endParaRPr lang="en-GB" sz="1800" b="0" strike="noStrike" spc="-1">
              <a:latin typeface="Arial"/>
            </a:endParaRPr>
          </a:p>
        </p:txBody>
      </p:sp>
      <p:sp>
        <p:nvSpPr>
          <p:cNvPr id="370" name="CustomShape 19"/>
          <p:cNvSpPr/>
          <p:nvPr/>
        </p:nvSpPr>
        <p:spPr>
          <a:xfrm>
            <a:off x="1252080" y="5160600"/>
            <a:ext cx="6588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JWT </a:t>
            </a:r>
            <a:r>
              <a:rPr lang="es-ES" sz="1800" b="1" strike="noStrike" spc="-1">
                <a:solidFill>
                  <a:srgbClr val="000000"/>
                </a:solidFill>
                <a:latin typeface="Calibri"/>
              </a:rPr>
              <a:t>tokens</a:t>
            </a:r>
            <a:r>
              <a:rPr lang="es-ES" sz="1800" b="0" strike="noStrike" spc="-1">
                <a:solidFill>
                  <a:srgbClr val="000000"/>
                </a:solidFill>
                <a:latin typeface="Calibri"/>
              </a:rPr>
              <a:t> should be </a:t>
            </a:r>
            <a:r>
              <a:rPr lang="es-ES" sz="1800" b="1" strike="noStrike" spc="-1">
                <a:solidFill>
                  <a:srgbClr val="000000"/>
                </a:solidFill>
                <a:latin typeface="Calibri"/>
              </a:rPr>
              <a:t>invalidated</a:t>
            </a:r>
            <a:r>
              <a:rPr lang="es-ES" sz="1800" b="0" strike="noStrike" spc="-1">
                <a:solidFill>
                  <a:srgbClr val="000000"/>
                </a:solidFill>
                <a:latin typeface="Calibri"/>
              </a:rPr>
              <a:t> on the server after logout.</a:t>
            </a:r>
            <a:endParaRPr lang="en-GB" sz="1800" b="0" strike="noStrike" spc="-1">
              <a:latin typeface="Arial"/>
            </a:endParaRPr>
          </a:p>
        </p:txBody>
      </p:sp>
      <p:sp>
        <p:nvSpPr>
          <p:cNvPr id="371" name="CustomShape 20"/>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Access Control - solution</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8" name="Diagram8"/>
          <p:cNvGraphicFramePr/>
          <p:nvPr>
            <p:extLst>
              <p:ext uri="{D42A27DB-BD31-4B8C-83A1-F6EECF244321}">
                <p14:modId xmlns:p14="http://schemas.microsoft.com/office/powerpoint/2010/main" val="995125506"/>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CustomShape 1"/>
          <p:cNvSpPr/>
          <p:nvPr/>
        </p:nvSpPr>
        <p:spPr>
          <a:xfrm>
            <a:off x="1324440" y="2029320"/>
            <a:ext cx="7636320" cy="228420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misconfiguration is the </a:t>
            </a:r>
            <a:r>
              <a:rPr lang="es-ES" sz="1800" b="1" strike="noStrike" spc="-1">
                <a:solidFill>
                  <a:srgbClr val="000000"/>
                </a:solidFill>
                <a:latin typeface="Calibri"/>
              </a:rPr>
              <a:t>most commonly </a:t>
            </a:r>
            <a:r>
              <a:rPr lang="es-ES" sz="1800" b="0" strike="noStrike" spc="-1">
                <a:solidFill>
                  <a:srgbClr val="000000"/>
                </a:solidFill>
                <a:latin typeface="Calibri"/>
              </a:rPr>
              <a:t>seen issue. This is commonly a result of </a:t>
            </a:r>
            <a:r>
              <a:rPr lang="es-ES" sz="1800" b="1" strike="noStrike" spc="-1">
                <a:solidFill>
                  <a:srgbClr val="000000"/>
                </a:solidFill>
                <a:latin typeface="Calibri"/>
              </a:rPr>
              <a:t>insecure default configurations</a:t>
            </a:r>
            <a:r>
              <a:rPr lang="es-ES" sz="1800" b="0" strike="noStrike" spc="-1">
                <a:solidFill>
                  <a:srgbClr val="000000"/>
                </a:solidFill>
                <a:latin typeface="Calibri"/>
              </a:rPr>
              <a:t>, inclomplete or ad hoc configurations, </a:t>
            </a:r>
            <a:r>
              <a:rPr lang="es-ES" sz="1800" b="1" strike="noStrike" spc="-1">
                <a:solidFill>
                  <a:srgbClr val="000000"/>
                </a:solidFill>
                <a:latin typeface="Calibri"/>
              </a:rPr>
              <a:t>open cloud storage</a:t>
            </a:r>
            <a:r>
              <a:rPr lang="es-ES" sz="1800" b="0" strike="noStrike" spc="-1">
                <a:solidFill>
                  <a:srgbClr val="000000"/>
                </a:solidFill>
                <a:latin typeface="Calibri"/>
              </a:rPr>
              <a:t>, misconfigured HTTP headers, and verbose error messages containing sensitive information. Not only must all </a:t>
            </a:r>
            <a:r>
              <a:rPr lang="es-ES" sz="1800" b="1" strike="noStrike" spc="-1">
                <a:solidFill>
                  <a:srgbClr val="000000"/>
                </a:solidFill>
                <a:latin typeface="Calibri"/>
              </a:rPr>
              <a:t>operating systems, frameworks, libraries and applications </a:t>
            </a:r>
            <a:r>
              <a:rPr lang="es-ES" sz="1800" b="0" strike="noStrike" spc="-1">
                <a:solidFill>
                  <a:srgbClr val="000000"/>
                </a:solidFill>
                <a:latin typeface="Calibri"/>
              </a:rPr>
              <a:t>be securely configured, but they must be </a:t>
            </a:r>
            <a:r>
              <a:rPr lang="es-ES" sz="1800" b="1" strike="noStrike" spc="-1">
                <a:solidFill>
                  <a:srgbClr val="000000"/>
                </a:solidFill>
                <a:latin typeface="Calibri"/>
              </a:rPr>
              <a:t>patched/upgraded </a:t>
            </a:r>
            <a:r>
              <a:rPr lang="es-ES" sz="1800" b="0" strike="noStrike" spc="-1">
                <a:solidFill>
                  <a:srgbClr val="000000"/>
                </a:solidFill>
                <a:latin typeface="Calibri"/>
              </a:rPr>
              <a:t>in a timely fashion.</a:t>
            </a:r>
            <a:endParaRPr lang="en-GB" sz="1800" b="0" strike="noStrike" spc="-1">
              <a:latin typeface="Arial"/>
            </a:endParaRPr>
          </a:p>
        </p:txBody>
      </p:sp>
      <p:pic>
        <p:nvPicPr>
          <p:cNvPr id="374" name="Imagen 2"/>
          <p:cNvPicPr/>
          <p:nvPr/>
        </p:nvPicPr>
        <p:blipFill>
          <a:blip r:embed="rId2"/>
          <a:stretch/>
        </p:blipFill>
        <p:spPr>
          <a:xfrm>
            <a:off x="9221040" y="2490840"/>
            <a:ext cx="2066400" cy="2752200"/>
          </a:xfrm>
          <a:prstGeom prst="rect">
            <a:avLst/>
          </a:prstGeom>
          <a:ln>
            <a:noFill/>
          </a:ln>
        </p:spPr>
      </p:pic>
      <p:sp>
        <p:nvSpPr>
          <p:cNvPr id="375"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Security misconfiguration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Imagen 37"/>
          <p:cNvPicPr/>
          <p:nvPr/>
        </p:nvPicPr>
        <p:blipFill>
          <a:blip r:embed="rId2"/>
          <a:stretch/>
        </p:blipFill>
        <p:spPr>
          <a:xfrm>
            <a:off x="1388520" y="1333440"/>
            <a:ext cx="9463680" cy="2760840"/>
          </a:xfrm>
          <a:prstGeom prst="rect">
            <a:avLst/>
          </a:prstGeom>
          <a:ln>
            <a:solidFill>
              <a:schemeClr val="accent1"/>
            </a:solidFill>
          </a:ln>
        </p:spPr>
      </p:pic>
      <p:pic>
        <p:nvPicPr>
          <p:cNvPr id="377" name="Imagen 39"/>
          <p:cNvPicPr/>
          <p:nvPr/>
        </p:nvPicPr>
        <p:blipFill>
          <a:blip r:embed="rId3"/>
          <a:stretch/>
        </p:blipFill>
        <p:spPr>
          <a:xfrm>
            <a:off x="1995480" y="4253040"/>
            <a:ext cx="8064720" cy="1758600"/>
          </a:xfrm>
          <a:prstGeom prst="rect">
            <a:avLst/>
          </a:prstGeom>
          <a:ln>
            <a:solidFill>
              <a:schemeClr val="accent1"/>
            </a:solidFill>
          </a:ln>
        </p:spPr>
      </p:pic>
      <p:sp>
        <p:nvSpPr>
          <p:cNvPr id="378" name="CustomShape 1"/>
          <p:cNvSpPr/>
          <p:nvPr/>
        </p:nvSpPr>
        <p:spPr>
          <a:xfrm>
            <a:off x="1995480" y="4995720"/>
            <a:ext cx="2588760" cy="35424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379" name="CustomShape 2"/>
          <p:cNvSpPr/>
          <p:nvPr/>
        </p:nvSpPr>
        <p:spPr>
          <a:xfrm>
            <a:off x="8664480" y="5350320"/>
            <a:ext cx="1395720" cy="35712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380" name="CustomShape 3"/>
          <p:cNvSpPr/>
          <p:nvPr/>
        </p:nvSpPr>
        <p:spPr>
          <a:xfrm>
            <a:off x="1893960" y="5600520"/>
            <a:ext cx="2532600" cy="41076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381" name="CustomShape 4"/>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Security misconfiguration - example</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77"/>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7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380"/>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2" name="Group 1"/>
          <p:cNvGrpSpPr/>
          <p:nvPr/>
        </p:nvGrpSpPr>
        <p:grpSpPr>
          <a:xfrm>
            <a:off x="8961120" y="2594160"/>
            <a:ext cx="1924200" cy="1325520"/>
            <a:chOff x="8961120" y="2594160"/>
            <a:chExt cx="1924200" cy="1325520"/>
          </a:xfrm>
        </p:grpSpPr>
        <p:sp>
          <p:nvSpPr>
            <p:cNvPr id="383" name="CustomShape 2"/>
            <p:cNvSpPr/>
            <p:nvPr/>
          </p:nvSpPr>
          <p:spPr>
            <a:xfrm>
              <a:off x="9373320" y="3102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84" name="CustomShape 3"/>
            <p:cNvSpPr/>
            <p:nvPr/>
          </p:nvSpPr>
          <p:spPr>
            <a:xfrm>
              <a:off x="9806400" y="25941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85" name="CustomShape 4"/>
            <p:cNvSpPr/>
            <p:nvPr/>
          </p:nvSpPr>
          <p:spPr>
            <a:xfrm>
              <a:off x="10230120" y="31179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86" name="CustomShape 5"/>
            <p:cNvSpPr/>
            <p:nvPr/>
          </p:nvSpPr>
          <p:spPr>
            <a:xfrm>
              <a:off x="8961120" y="35870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87" name="CustomShape 6"/>
            <p:cNvSpPr/>
            <p:nvPr/>
          </p:nvSpPr>
          <p:spPr>
            <a:xfrm>
              <a:off x="9611640" y="36309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88" name="CustomShape 7"/>
            <p:cNvSpPr/>
            <p:nvPr/>
          </p:nvSpPr>
          <p:spPr>
            <a:xfrm>
              <a:off x="10614960" y="36111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89" name="CustomShape 8"/>
            <p:cNvSpPr/>
            <p:nvPr/>
          </p:nvSpPr>
          <p:spPr>
            <a:xfrm>
              <a:off x="10052280" y="3628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90" name="Line 9"/>
            <p:cNvSpPr/>
            <p:nvPr/>
          </p:nvSpPr>
          <p:spPr>
            <a:xfrm flipH="1">
              <a:off x="9604800" y="284148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91" name="Line 10"/>
            <p:cNvSpPr/>
            <p:nvPr/>
          </p:nvSpPr>
          <p:spPr>
            <a:xfrm flipH="1">
              <a:off x="9192960" y="334980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92" name="Line 11"/>
            <p:cNvSpPr/>
            <p:nvPr/>
          </p:nvSpPr>
          <p:spPr>
            <a:xfrm>
              <a:off x="10037880" y="284148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93" name="Line 12"/>
            <p:cNvSpPr/>
            <p:nvPr/>
          </p:nvSpPr>
          <p:spPr>
            <a:xfrm>
              <a:off x="10461960" y="336492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94" name="Line 13"/>
            <p:cNvSpPr/>
            <p:nvPr/>
          </p:nvSpPr>
          <p:spPr>
            <a:xfrm>
              <a:off x="9604800" y="334980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95" name="Line 14"/>
            <p:cNvSpPr/>
            <p:nvPr/>
          </p:nvSpPr>
          <p:spPr>
            <a:xfrm flipH="1">
              <a:off x="10188000" y="336492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396" name="CustomShape 15"/>
          <p:cNvSpPr/>
          <p:nvPr/>
        </p:nvSpPr>
        <p:spPr>
          <a:xfrm>
            <a:off x="1245960" y="1690560"/>
            <a:ext cx="65883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 repeatable </a:t>
            </a:r>
            <a:r>
              <a:rPr lang="es-ES" sz="1800" b="1" strike="noStrike" spc="-1">
                <a:solidFill>
                  <a:srgbClr val="000000"/>
                </a:solidFill>
                <a:latin typeface="Calibri"/>
              </a:rPr>
              <a:t>hardening</a:t>
            </a:r>
            <a:r>
              <a:rPr lang="es-ES" sz="1800" b="0" strike="noStrike" spc="-1">
                <a:solidFill>
                  <a:srgbClr val="000000"/>
                </a:solidFill>
                <a:latin typeface="Calibri"/>
              </a:rPr>
              <a:t> process that makes it fast and easy to deploy another environment that is properly locked down.</a:t>
            </a:r>
            <a:endParaRPr lang="en-GB" sz="1800" b="0" strike="noStrike" spc="-1">
              <a:latin typeface="Arial"/>
            </a:endParaRPr>
          </a:p>
        </p:txBody>
      </p:sp>
      <p:sp>
        <p:nvSpPr>
          <p:cNvPr id="397" name="CustomShape 16"/>
          <p:cNvSpPr/>
          <p:nvPr/>
        </p:nvSpPr>
        <p:spPr>
          <a:xfrm>
            <a:off x="1245960" y="256932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 </a:t>
            </a:r>
            <a:r>
              <a:rPr lang="es-ES" sz="1800" b="1" strike="noStrike" spc="-1">
                <a:solidFill>
                  <a:srgbClr val="000000"/>
                </a:solidFill>
                <a:latin typeface="Calibri"/>
              </a:rPr>
              <a:t>minimal platform </a:t>
            </a:r>
            <a:r>
              <a:rPr lang="es-ES" sz="1800" b="0" strike="noStrike" spc="-1">
                <a:solidFill>
                  <a:srgbClr val="000000"/>
                </a:solidFill>
                <a:latin typeface="Calibri"/>
              </a:rPr>
              <a:t>without any unnecesary features, components, documentation, and samples.</a:t>
            </a:r>
            <a:endParaRPr lang="en-GB" sz="1800" b="0" strike="noStrike" spc="-1">
              <a:latin typeface="Arial"/>
            </a:endParaRPr>
          </a:p>
        </p:txBody>
      </p:sp>
      <p:sp>
        <p:nvSpPr>
          <p:cNvPr id="398" name="CustomShape 17"/>
          <p:cNvSpPr/>
          <p:nvPr/>
        </p:nvSpPr>
        <p:spPr>
          <a:xfrm>
            <a:off x="1245960" y="3462840"/>
            <a:ext cx="65883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 </a:t>
            </a:r>
            <a:r>
              <a:rPr lang="es-ES" sz="1800" b="1" strike="noStrike" spc="-1">
                <a:solidFill>
                  <a:srgbClr val="000000"/>
                </a:solidFill>
                <a:latin typeface="Calibri"/>
              </a:rPr>
              <a:t>task to review </a:t>
            </a:r>
            <a:r>
              <a:rPr lang="es-ES" sz="1800" b="0" strike="noStrike" spc="-1">
                <a:solidFill>
                  <a:srgbClr val="000000"/>
                </a:solidFill>
                <a:latin typeface="Calibri"/>
              </a:rPr>
              <a:t>and update the configurations appropiate to all security notes, updates and patches as part of the patch management process.</a:t>
            </a:r>
            <a:endParaRPr lang="en-GB" sz="1800" b="0" strike="noStrike" spc="-1">
              <a:latin typeface="Arial"/>
            </a:endParaRPr>
          </a:p>
        </p:txBody>
      </p:sp>
      <p:sp>
        <p:nvSpPr>
          <p:cNvPr id="399" name="CustomShape 18"/>
          <p:cNvSpPr/>
          <p:nvPr/>
        </p:nvSpPr>
        <p:spPr>
          <a:xfrm>
            <a:off x="1227600" y="4526640"/>
            <a:ext cx="658836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 </a:t>
            </a:r>
            <a:r>
              <a:rPr lang="es-ES" sz="1800" b="1" strike="noStrike" spc="-1">
                <a:solidFill>
                  <a:srgbClr val="000000"/>
                </a:solidFill>
                <a:latin typeface="Calibri"/>
              </a:rPr>
              <a:t>segmented application architecture </a:t>
            </a:r>
            <a:r>
              <a:rPr lang="es-ES" sz="1800" b="0" strike="noStrike" spc="-1">
                <a:solidFill>
                  <a:srgbClr val="000000"/>
                </a:solidFill>
                <a:latin typeface="Calibri"/>
              </a:rPr>
              <a:t>that provides effective, secure separation between components or tenants, with segmentation, containerization, or cloud security groups.</a:t>
            </a:r>
            <a:endParaRPr lang="en-GB" sz="1800" b="0" strike="noStrike" spc="-1">
              <a:latin typeface="Arial"/>
            </a:endParaRPr>
          </a:p>
        </p:txBody>
      </p:sp>
      <p:sp>
        <p:nvSpPr>
          <p:cNvPr id="400" name="CustomShape 19"/>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Security misconfiguration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9" name="Diagram9"/>
          <p:cNvGraphicFramePr/>
          <p:nvPr>
            <p:extLst>
              <p:ext uri="{D42A27DB-BD31-4B8C-83A1-F6EECF244321}">
                <p14:modId xmlns:p14="http://schemas.microsoft.com/office/powerpoint/2010/main" val="3541192573"/>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1"/>
          <p:cNvSpPr/>
          <p:nvPr/>
        </p:nvSpPr>
        <p:spPr>
          <a:xfrm>
            <a:off x="1385280" y="2037960"/>
            <a:ext cx="6588360" cy="228420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XSS flaws occur whenever an application </a:t>
            </a:r>
            <a:r>
              <a:rPr lang="es-ES" sz="1800" b="1" strike="noStrike" spc="-1">
                <a:solidFill>
                  <a:srgbClr val="000000"/>
                </a:solidFill>
                <a:latin typeface="Calibri"/>
              </a:rPr>
              <a:t>includes untrusted data</a:t>
            </a:r>
            <a:r>
              <a:rPr lang="es-ES" sz="1800" b="0" strike="noStrike" spc="-1">
                <a:solidFill>
                  <a:srgbClr val="000000"/>
                </a:solidFill>
                <a:latin typeface="Calibri"/>
              </a:rPr>
              <a:t> in a web page without proper validation or escaping, or updates an existing web page with-user supplied data using a browser API that can create HTML or Javascript. XSS allow attackers </a:t>
            </a:r>
            <a:r>
              <a:rPr lang="es-ES" sz="1800" b="1" strike="noStrike" spc="-1">
                <a:solidFill>
                  <a:srgbClr val="000000"/>
                </a:solidFill>
                <a:latin typeface="Calibri"/>
              </a:rPr>
              <a:t>to execute scripts in the victim’s browser </a:t>
            </a:r>
            <a:r>
              <a:rPr lang="es-ES" sz="1800" b="0" strike="noStrike" spc="-1">
                <a:solidFill>
                  <a:srgbClr val="000000"/>
                </a:solidFill>
                <a:latin typeface="Calibri"/>
              </a:rPr>
              <a:t>which can hijack user sessions, deface web sites, or redirect the user to malicious sites.</a:t>
            </a:r>
            <a:endParaRPr lang="en-GB" sz="1800" b="0" strike="noStrike" spc="-1">
              <a:latin typeface="Arial"/>
            </a:endParaRPr>
          </a:p>
        </p:txBody>
      </p:sp>
      <p:pic>
        <p:nvPicPr>
          <p:cNvPr id="403" name="Imagen 2"/>
          <p:cNvPicPr/>
          <p:nvPr/>
        </p:nvPicPr>
        <p:blipFill>
          <a:blip r:embed="rId2"/>
          <a:stretch/>
        </p:blipFill>
        <p:spPr>
          <a:xfrm>
            <a:off x="8916120" y="2490840"/>
            <a:ext cx="2066400" cy="2752200"/>
          </a:xfrm>
          <a:prstGeom prst="rect">
            <a:avLst/>
          </a:prstGeom>
          <a:ln>
            <a:noFill/>
          </a:ln>
        </p:spPr>
      </p:pic>
      <p:sp>
        <p:nvSpPr>
          <p:cNvPr id="404"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Cross site scripting</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Picture 1"/>
          <p:cNvPicPr/>
          <p:nvPr/>
        </p:nvPicPr>
        <p:blipFill>
          <a:blip r:embed="rId2"/>
          <a:stretch/>
        </p:blipFill>
        <p:spPr>
          <a:xfrm>
            <a:off x="687960" y="1357920"/>
            <a:ext cx="11129760" cy="4492800"/>
          </a:xfrm>
          <a:prstGeom prst="rect">
            <a:avLst/>
          </a:prstGeom>
          <a:ln w="9360">
            <a:noFill/>
          </a:ln>
        </p:spPr>
      </p:pic>
      <p:sp>
        <p:nvSpPr>
          <p:cNvPr id="406" name="CustomShape 1"/>
          <p:cNvSpPr/>
          <p:nvPr/>
        </p:nvSpPr>
        <p:spPr>
          <a:xfrm>
            <a:off x="6717600" y="4286520"/>
            <a:ext cx="1918080" cy="6145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7" name="CustomShape 2"/>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Cross site scripting</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702360" y="1767960"/>
            <a:ext cx="5841000" cy="134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5500"/>
          </a:bodyPr>
          <a:lstStyle/>
          <a:p>
            <a:pPr marL="365760" indent="-254880">
              <a:lnSpc>
                <a:spcPct val="100000"/>
              </a:lnSpc>
              <a:spcBef>
                <a:spcPts val="300"/>
              </a:spcBef>
              <a:tabLst>
                <a:tab pos="0" algn="l"/>
              </a:tabLst>
            </a:pPr>
            <a:r>
              <a:rPr lang="en-US" sz="2800" b="0" strike="noStrike" spc="-1">
                <a:solidFill>
                  <a:srgbClr val="000000"/>
                </a:solidFill>
                <a:latin typeface="Calibri"/>
              </a:rPr>
              <a:t>"The threat is stronger than the execution“ </a:t>
            </a:r>
            <a:r>
              <a:rPr lang="en-US" sz="2400" b="0" strike="noStrike" spc="-1">
                <a:solidFill>
                  <a:srgbClr val="000000"/>
                </a:solidFill>
                <a:latin typeface="Calibri"/>
              </a:rPr>
              <a:t>Aaron Nimzowitch (Latvia 1886, chess grandmaster).</a:t>
            </a:r>
            <a:endParaRPr lang="en-GB" sz="2400" b="0" strike="noStrike" spc="-1">
              <a:latin typeface="Arial"/>
            </a:endParaRPr>
          </a:p>
          <a:p>
            <a:pPr marL="365760" indent="-254880">
              <a:lnSpc>
                <a:spcPct val="100000"/>
              </a:lnSpc>
              <a:spcBef>
                <a:spcPts val="300"/>
              </a:spcBef>
              <a:tabLst>
                <a:tab pos="0" algn="l"/>
              </a:tabLst>
            </a:pPr>
            <a:endParaRPr lang="en-GB" sz="2400" b="0" strike="noStrike" spc="-1">
              <a:latin typeface="Arial"/>
            </a:endParaRPr>
          </a:p>
        </p:txBody>
      </p:sp>
      <p:pic>
        <p:nvPicPr>
          <p:cNvPr id="140" name="Picture 2" descr="Aron Nimzowitsch - Chess Ajedrez"/>
          <p:cNvPicPr/>
          <p:nvPr/>
        </p:nvPicPr>
        <p:blipFill>
          <a:blip r:embed="rId2"/>
          <a:stretch/>
        </p:blipFill>
        <p:spPr>
          <a:xfrm>
            <a:off x="7158600" y="2091240"/>
            <a:ext cx="3246120" cy="3606840"/>
          </a:xfrm>
          <a:prstGeom prst="rect">
            <a:avLst/>
          </a:prstGeom>
          <a:ln>
            <a:noFill/>
          </a:ln>
        </p:spPr>
      </p:pic>
      <p:sp>
        <p:nvSpPr>
          <p:cNvPr id="141" name="CustomShape 2"/>
          <p:cNvSpPr/>
          <p:nvPr/>
        </p:nvSpPr>
        <p:spPr>
          <a:xfrm>
            <a:off x="972000" y="3391200"/>
            <a:ext cx="5146560" cy="301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0" strike="noStrike" spc="-1">
                <a:solidFill>
                  <a:srgbClr val="000000"/>
                </a:solidFill>
                <a:latin typeface="Calibri"/>
                <a:ea typeface="DejaVu Sans"/>
              </a:rPr>
              <a:t>We need to keep the </a:t>
            </a:r>
            <a:r>
              <a:rPr lang="en-US" sz="2400" b="1" strike="noStrike" spc="-1">
                <a:solidFill>
                  <a:srgbClr val="000000"/>
                </a:solidFill>
                <a:latin typeface="Calibri"/>
                <a:ea typeface="DejaVu Sans"/>
              </a:rPr>
              <a:t>tension</a:t>
            </a:r>
            <a:r>
              <a:rPr lang="en-US" sz="2400" b="0" strike="noStrike" spc="-1">
                <a:solidFill>
                  <a:srgbClr val="000000"/>
                </a:solidFill>
                <a:latin typeface="Calibri"/>
                <a:ea typeface="DejaVu Sans"/>
              </a:rPr>
              <a:t> and do our best all the time to </a:t>
            </a:r>
            <a:r>
              <a:rPr lang="en-US" sz="2400" b="1" strike="noStrike" spc="-1">
                <a:solidFill>
                  <a:srgbClr val="000000"/>
                </a:solidFill>
                <a:latin typeface="Calibri"/>
                <a:ea typeface="DejaVu Sans"/>
              </a:rPr>
              <a:t>avoid vulnerable points </a:t>
            </a:r>
            <a:r>
              <a:rPr lang="en-US" sz="2400" b="0" strike="noStrike" spc="-1">
                <a:solidFill>
                  <a:srgbClr val="000000"/>
                </a:solidFill>
                <a:latin typeface="Calibri"/>
                <a:ea typeface="DejaVu Sans"/>
              </a:rPr>
              <a:t>in our system.</a:t>
            </a:r>
            <a:endParaRPr lang="en-GB" sz="2400" b="0" strike="noStrike" spc="-1">
              <a:latin typeface="Arial"/>
            </a:endParaRPr>
          </a:p>
          <a:p>
            <a:pPr>
              <a:lnSpc>
                <a:spcPct val="100000"/>
              </a:lnSpc>
            </a:pPr>
            <a:endParaRPr lang="en-GB" sz="2400" b="0" strike="noStrike" spc="-1">
              <a:latin typeface="Arial"/>
            </a:endParaRPr>
          </a:p>
          <a:p>
            <a:pPr>
              <a:lnSpc>
                <a:spcPct val="100000"/>
              </a:lnSpc>
            </a:pPr>
            <a:r>
              <a:rPr lang="en-US" sz="2400" b="0" strike="noStrike" spc="-1">
                <a:solidFill>
                  <a:srgbClr val="000000"/>
                </a:solidFill>
                <a:latin typeface="Calibri"/>
                <a:ea typeface="DejaVu Sans"/>
              </a:rPr>
              <a:t>Every move should be done to avoid risky points.</a:t>
            </a:r>
            <a:endParaRPr lang="en-GB" sz="2400" b="0" strike="noStrike" spc="-1">
              <a:latin typeface="Arial"/>
            </a:endParaRPr>
          </a:p>
          <a:p>
            <a:pPr>
              <a:lnSpc>
                <a:spcPct val="100000"/>
              </a:lnSpc>
            </a:pPr>
            <a:endParaRPr lang="en-GB" sz="2400" b="0" strike="noStrike" spc="-1">
              <a:latin typeface="Arial"/>
            </a:endParaRPr>
          </a:p>
        </p:txBody>
      </p:sp>
      <p:sp>
        <p:nvSpPr>
          <p:cNvPr id="142" name="TextShape 3"/>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Threats in chess</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box(in)">
                                      <p:cBhvr additive="repl">
                                        <p:cTn id="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CustomShape 1"/>
          <p:cNvSpPr/>
          <p:nvPr/>
        </p:nvSpPr>
        <p:spPr>
          <a:xfrm>
            <a:off x="1324440" y="169056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Using frameworks that automatically escape XSS by design, such as the latest Ruby on Rails, React JS. </a:t>
            </a:r>
            <a:endParaRPr lang="en-GB" sz="1800" b="0" strike="noStrike" spc="-1">
              <a:latin typeface="Arial"/>
            </a:endParaRPr>
          </a:p>
        </p:txBody>
      </p:sp>
      <p:grpSp>
        <p:nvGrpSpPr>
          <p:cNvPr id="409" name="Group 2"/>
          <p:cNvGrpSpPr/>
          <p:nvPr/>
        </p:nvGrpSpPr>
        <p:grpSpPr>
          <a:xfrm>
            <a:off x="8924760" y="1856880"/>
            <a:ext cx="1924200" cy="1325520"/>
            <a:chOff x="8924760" y="1856880"/>
            <a:chExt cx="1924200" cy="1325520"/>
          </a:xfrm>
        </p:grpSpPr>
        <p:sp>
          <p:nvSpPr>
            <p:cNvPr id="410" name="CustomShape 3"/>
            <p:cNvSpPr/>
            <p:nvPr/>
          </p:nvSpPr>
          <p:spPr>
            <a:xfrm>
              <a:off x="9336960" y="23655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11" name="CustomShape 4"/>
            <p:cNvSpPr/>
            <p:nvPr/>
          </p:nvSpPr>
          <p:spPr>
            <a:xfrm>
              <a:off x="9770040" y="185688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12" name="CustomShape 5"/>
            <p:cNvSpPr/>
            <p:nvPr/>
          </p:nvSpPr>
          <p:spPr>
            <a:xfrm>
              <a:off x="10193760" y="238068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13" name="CustomShape 6"/>
            <p:cNvSpPr/>
            <p:nvPr/>
          </p:nvSpPr>
          <p:spPr>
            <a:xfrm>
              <a:off x="8924760" y="28497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14" name="CustomShape 7"/>
            <p:cNvSpPr/>
            <p:nvPr/>
          </p:nvSpPr>
          <p:spPr>
            <a:xfrm>
              <a:off x="9575280" y="28936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15" name="CustomShape 8"/>
            <p:cNvSpPr/>
            <p:nvPr/>
          </p:nvSpPr>
          <p:spPr>
            <a:xfrm>
              <a:off x="10578600" y="28738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16" name="CustomShape 9"/>
            <p:cNvSpPr/>
            <p:nvPr/>
          </p:nvSpPr>
          <p:spPr>
            <a:xfrm>
              <a:off x="10015920" y="289080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17" name="Line 10"/>
            <p:cNvSpPr/>
            <p:nvPr/>
          </p:nvSpPr>
          <p:spPr>
            <a:xfrm flipH="1">
              <a:off x="9568080" y="210420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18" name="Line 11"/>
            <p:cNvSpPr/>
            <p:nvPr/>
          </p:nvSpPr>
          <p:spPr>
            <a:xfrm flipH="1">
              <a:off x="9156240" y="261252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19" name="Line 12"/>
            <p:cNvSpPr/>
            <p:nvPr/>
          </p:nvSpPr>
          <p:spPr>
            <a:xfrm>
              <a:off x="10001160" y="210420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20" name="Line 13"/>
            <p:cNvSpPr/>
            <p:nvPr/>
          </p:nvSpPr>
          <p:spPr>
            <a:xfrm>
              <a:off x="10425240" y="262764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21" name="Line 14"/>
            <p:cNvSpPr/>
            <p:nvPr/>
          </p:nvSpPr>
          <p:spPr>
            <a:xfrm>
              <a:off x="9568080" y="261252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22" name="Line 15"/>
            <p:cNvSpPr/>
            <p:nvPr/>
          </p:nvSpPr>
          <p:spPr>
            <a:xfrm flipH="1">
              <a:off x="10151280" y="262764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423" name="CustomShape 16"/>
          <p:cNvSpPr/>
          <p:nvPr/>
        </p:nvSpPr>
        <p:spPr>
          <a:xfrm>
            <a:off x="1324440" y="262872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Escaping untrusted HTTP request data based on the in the HMTL output.</a:t>
            </a:r>
            <a:endParaRPr lang="en-GB" sz="1800" b="0" strike="noStrike" spc="-1">
              <a:latin typeface="Arial"/>
            </a:endParaRPr>
          </a:p>
        </p:txBody>
      </p:sp>
      <p:sp>
        <p:nvSpPr>
          <p:cNvPr id="424" name="CustomShape 17"/>
          <p:cNvSpPr/>
          <p:nvPr/>
        </p:nvSpPr>
        <p:spPr>
          <a:xfrm>
            <a:off x="1324440" y="3448440"/>
            <a:ext cx="6588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Validate all inputs.</a:t>
            </a:r>
            <a:endParaRPr lang="en-GB" sz="1800" b="0" strike="noStrike" spc="-1">
              <a:latin typeface="Arial"/>
            </a:endParaRPr>
          </a:p>
        </p:txBody>
      </p:sp>
      <p:sp>
        <p:nvSpPr>
          <p:cNvPr id="425" name="CustomShape 18"/>
          <p:cNvSpPr/>
          <p:nvPr/>
        </p:nvSpPr>
        <p:spPr>
          <a:xfrm>
            <a:off x="1324440" y="3998520"/>
            <a:ext cx="52066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Enable a Content Security Policy (CSP) as a defense-in-depth mitigating control against XSS. </a:t>
            </a:r>
            <a:endParaRPr lang="en-GB" sz="1800" b="0" strike="noStrike" spc="-1">
              <a:latin typeface="Arial"/>
            </a:endParaRPr>
          </a:p>
        </p:txBody>
      </p:sp>
      <p:sp>
        <p:nvSpPr>
          <p:cNvPr id="426" name="CustomShape 19"/>
          <p:cNvSpPr/>
          <p:nvPr/>
        </p:nvSpPr>
        <p:spPr>
          <a:xfrm>
            <a:off x="1692000" y="4644720"/>
            <a:ext cx="571680" cy="76032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27" name="CustomShape 20"/>
          <p:cNvSpPr/>
          <p:nvPr/>
        </p:nvSpPr>
        <p:spPr>
          <a:xfrm flipV="1">
            <a:off x="6211440" y="3990600"/>
            <a:ext cx="1190880" cy="25488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28" name="CustomShape 21"/>
          <p:cNvSpPr/>
          <p:nvPr/>
        </p:nvSpPr>
        <p:spPr>
          <a:xfrm>
            <a:off x="2394720" y="4968000"/>
            <a:ext cx="90349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i="1" strike="noStrike" spc="-1">
                <a:solidFill>
                  <a:srgbClr val="000000"/>
                </a:solidFill>
                <a:latin typeface="Calibri"/>
              </a:rPr>
              <a:t>CSP makes it possible for server administrator to reduce or eliminate the vectors by which XSS can occur by specifying the domains that the browser should consider to be valid sources of executable scripts.</a:t>
            </a:r>
            <a:endParaRPr lang="en-GB" sz="1800" b="0" strike="noStrike" spc="-1">
              <a:latin typeface="Arial"/>
            </a:endParaRPr>
          </a:p>
        </p:txBody>
      </p:sp>
      <p:sp>
        <p:nvSpPr>
          <p:cNvPr id="429" name="CustomShape 22"/>
          <p:cNvSpPr/>
          <p:nvPr/>
        </p:nvSpPr>
        <p:spPr>
          <a:xfrm>
            <a:off x="7403040" y="3766320"/>
            <a:ext cx="43304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i="1" strike="noStrike" spc="-1">
                <a:solidFill>
                  <a:srgbClr val="000000"/>
                </a:solidFill>
                <a:latin typeface="Calibri"/>
              </a:rPr>
              <a:t>To enable XSP you need to configure your web server to return the Content-Security-Policy HTTP header.</a:t>
            </a:r>
            <a:endParaRPr lang="en-GB" sz="1800" b="0" strike="noStrike" spc="-1">
              <a:latin typeface="Arial"/>
            </a:endParaRPr>
          </a:p>
        </p:txBody>
      </p:sp>
      <p:sp>
        <p:nvSpPr>
          <p:cNvPr id="430" name="CustomShape 23"/>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Cross site scripting</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27"/>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426"/>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10" name="Diagram10"/>
          <p:cNvGraphicFramePr/>
          <p:nvPr>
            <p:extLst>
              <p:ext uri="{D42A27DB-BD31-4B8C-83A1-F6EECF244321}">
                <p14:modId xmlns:p14="http://schemas.microsoft.com/office/powerpoint/2010/main" val="2821797118"/>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324440" y="2006280"/>
            <a:ext cx="6588360" cy="146124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Insecure deserialization often leads </a:t>
            </a:r>
            <a:r>
              <a:rPr lang="es-ES" sz="1800" b="1" strike="noStrike" spc="-1">
                <a:solidFill>
                  <a:srgbClr val="000000"/>
                </a:solidFill>
                <a:latin typeface="Calibri"/>
              </a:rPr>
              <a:t>to remote code execution</a:t>
            </a:r>
            <a:r>
              <a:rPr lang="es-ES" sz="1800" b="0" strike="noStrike" spc="-1">
                <a:solidFill>
                  <a:srgbClr val="000000"/>
                </a:solidFill>
                <a:latin typeface="Calibri"/>
              </a:rPr>
              <a:t>. Even if deserialization flaws do not result in remote code execution, they can be used to perform attacks, including replay attacks, injection attacks, and privilege escalation attacks.</a:t>
            </a:r>
            <a:endParaRPr lang="en-GB" sz="1800" b="0" strike="noStrike" spc="-1">
              <a:latin typeface="Arial"/>
            </a:endParaRPr>
          </a:p>
        </p:txBody>
      </p:sp>
      <p:pic>
        <p:nvPicPr>
          <p:cNvPr id="433" name="Imagen 2"/>
          <p:cNvPicPr/>
          <p:nvPr/>
        </p:nvPicPr>
        <p:blipFill>
          <a:blip r:embed="rId2"/>
          <a:stretch/>
        </p:blipFill>
        <p:spPr>
          <a:xfrm>
            <a:off x="9068400" y="2490840"/>
            <a:ext cx="2066400" cy="2752200"/>
          </a:xfrm>
          <a:prstGeom prst="rect">
            <a:avLst/>
          </a:prstGeom>
          <a:ln>
            <a:noFill/>
          </a:ln>
        </p:spPr>
      </p:pic>
      <p:sp>
        <p:nvSpPr>
          <p:cNvPr id="434"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Insecure deserialization - definition</a:t>
            </a:r>
            <a:endParaRPr lang="es-PR" sz="4400" b="0" strike="noStrike" spc="-1">
              <a:solidFill>
                <a:srgbClr val="000000"/>
              </a:solidFill>
              <a:latin typeface="Calibri"/>
            </a:endParaRPr>
          </a:p>
        </p:txBody>
      </p:sp>
      <p:sp>
        <p:nvSpPr>
          <p:cNvPr id="435" name="CustomShape 3"/>
          <p:cNvSpPr/>
          <p:nvPr/>
        </p:nvSpPr>
        <p:spPr>
          <a:xfrm>
            <a:off x="5290560" y="6253560"/>
            <a:ext cx="453960" cy="369000"/>
          </a:xfrm>
          <a:prstGeom prst="ellipse">
            <a:avLst/>
          </a:prstGeom>
          <a:solidFill>
            <a:srgbClr val="4B7399"/>
          </a:solidFill>
          <a:ln>
            <a:solidFill>
              <a:srgbClr val="4B7399"/>
            </a:solidFill>
          </a:ln>
        </p:spPr>
        <p:style>
          <a:lnRef idx="2">
            <a:schemeClr val="accent1">
              <a:shade val="50000"/>
            </a:schemeClr>
          </a:lnRef>
          <a:fillRef idx="1">
            <a:schemeClr val="accent1"/>
          </a:fillRef>
          <a:effectRef idx="0">
            <a:schemeClr val="accent1"/>
          </a:effectRef>
          <a:fontRef idx="minor"/>
        </p:style>
      </p:sp>
      <p:grpSp>
        <p:nvGrpSpPr>
          <p:cNvPr id="436" name="Group 4"/>
          <p:cNvGrpSpPr/>
          <p:nvPr/>
        </p:nvGrpSpPr>
        <p:grpSpPr>
          <a:xfrm>
            <a:off x="4366080" y="3867480"/>
            <a:ext cx="3684600" cy="1948680"/>
            <a:chOff x="4366080" y="3867480"/>
            <a:chExt cx="3684600" cy="1948680"/>
          </a:xfrm>
        </p:grpSpPr>
        <p:sp>
          <p:nvSpPr>
            <p:cNvPr id="437" name="CustomShape 5"/>
            <p:cNvSpPr/>
            <p:nvPr/>
          </p:nvSpPr>
          <p:spPr>
            <a:xfrm>
              <a:off x="4372920" y="5197680"/>
              <a:ext cx="3677760" cy="618480"/>
            </a:xfrm>
            <a:prstGeom prst="roundRect">
              <a:avLst>
                <a:gd name="adj" fmla="val 16667"/>
              </a:avLst>
            </a:prstGeom>
            <a:solidFill>
              <a:srgbClr val="4B7399"/>
            </a:solidFill>
            <a:ln>
              <a:solidFill>
                <a:srgbClr val="4B7399"/>
              </a:solidFill>
              <a:round/>
            </a:ln>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5828760" y="5238720"/>
              <a:ext cx="766080" cy="577440"/>
            </a:xfrm>
            <a:prstGeom prst="can">
              <a:avLst>
                <a:gd name="adj" fmla="val 25000"/>
              </a:avLst>
            </a:prstGeom>
            <a:solidFill>
              <a:srgbClr val="EFEDD1"/>
            </a:solidFill>
            <a:ln>
              <a:solidFill>
                <a:srgbClr val="4B7399"/>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439" name="Group 7"/>
            <p:cNvGrpSpPr/>
            <p:nvPr/>
          </p:nvGrpSpPr>
          <p:grpSpPr>
            <a:xfrm>
              <a:off x="4366080" y="3867480"/>
              <a:ext cx="3677760" cy="1185120"/>
              <a:chOff x="4366080" y="3867480"/>
              <a:chExt cx="3677760" cy="1185120"/>
            </a:xfrm>
          </p:grpSpPr>
          <p:sp>
            <p:nvSpPr>
              <p:cNvPr id="440" name="CustomShape 8"/>
              <p:cNvSpPr/>
              <p:nvPr/>
            </p:nvSpPr>
            <p:spPr>
              <a:xfrm>
                <a:off x="4366080" y="4512240"/>
                <a:ext cx="3677760" cy="540360"/>
              </a:xfrm>
              <a:prstGeom prst="roundRect">
                <a:avLst>
                  <a:gd name="adj" fmla="val 16667"/>
                </a:avLst>
              </a:prstGeom>
              <a:solidFill>
                <a:srgbClr val="EFEDD1"/>
              </a:solidFill>
              <a:ln>
                <a:solidFill>
                  <a:srgbClr val="4B7399"/>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441" name="CustomShape 9"/>
              <p:cNvSpPr/>
              <p:nvPr/>
            </p:nvSpPr>
            <p:spPr>
              <a:xfrm>
                <a:off x="4366080" y="3867480"/>
                <a:ext cx="3677760" cy="523080"/>
              </a:xfrm>
              <a:prstGeom prst="roundRect">
                <a:avLst>
                  <a:gd name="adj" fmla="val 16667"/>
                </a:avLst>
              </a:prstGeom>
              <a:solidFill>
                <a:srgbClr val="4B7399"/>
              </a:solidFill>
              <a:ln>
                <a:solidFill>
                  <a:srgbClr val="4B7399"/>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FFFFFF"/>
                    </a:solidFill>
                    <a:latin typeface="Georgia"/>
                    <a:ea typeface="DejaVu Sans"/>
                  </a:rPr>
                  <a:t>Front End</a:t>
                </a:r>
                <a:endParaRPr lang="en-GB" sz="1800" b="0" strike="noStrike" spc="-1">
                  <a:latin typeface="Arial"/>
                </a:endParaRPr>
              </a:p>
            </p:txBody>
          </p:sp>
        </p:grpSp>
      </p:grpSp>
      <p:sp>
        <p:nvSpPr>
          <p:cNvPr id="442" name="CustomShape 10"/>
          <p:cNvSpPr/>
          <p:nvPr/>
        </p:nvSpPr>
        <p:spPr>
          <a:xfrm>
            <a:off x="4834800" y="4866120"/>
            <a:ext cx="682200" cy="1387080"/>
          </a:xfrm>
          <a:custGeom>
            <a:avLst/>
            <a:gdLst/>
            <a:ahLst/>
            <a:cxnLst/>
            <a:rect l="l" t="t" r="r" b="b"/>
            <a:pathLst>
              <a:path w="21600" h="21600">
                <a:moveTo>
                  <a:pt x="0" y="0"/>
                </a:moveTo>
                <a:lnTo>
                  <a:pt x="21600" y="21600"/>
                </a:lnTo>
              </a:path>
            </a:pathLst>
          </a:custGeom>
          <a:noFill/>
          <a:ln w="22320">
            <a:solidFill>
              <a:schemeClr val="tx1"/>
            </a:solidFill>
            <a:tailEnd type="triangle" w="med" len="med"/>
          </a:ln>
        </p:spPr>
        <p:style>
          <a:lnRef idx="1">
            <a:schemeClr val="accent1"/>
          </a:lnRef>
          <a:fillRef idx="0">
            <a:schemeClr val="accent1"/>
          </a:fillRef>
          <a:effectRef idx="0">
            <a:schemeClr val="accent1"/>
          </a:effectRef>
          <a:fontRef idx="minor"/>
        </p:style>
      </p:sp>
      <p:sp>
        <p:nvSpPr>
          <p:cNvPr id="443" name="CustomShape 11"/>
          <p:cNvSpPr/>
          <p:nvPr/>
        </p:nvSpPr>
        <p:spPr>
          <a:xfrm flipV="1">
            <a:off x="5744520" y="6437520"/>
            <a:ext cx="1024200" cy="360"/>
          </a:xfrm>
          <a:custGeom>
            <a:avLst/>
            <a:gdLst/>
            <a:ahLst/>
            <a:cxnLst/>
            <a:rect l="l" t="t" r="r" b="b"/>
            <a:pathLst>
              <a:path w="21600" h="21600">
                <a:moveTo>
                  <a:pt x="0" y="0"/>
                </a:moveTo>
                <a:lnTo>
                  <a:pt x="21600" y="21600"/>
                </a:lnTo>
              </a:path>
            </a:pathLst>
          </a:custGeom>
          <a:noFill/>
          <a:ln w="25560">
            <a:solidFill>
              <a:srgbClr val="C00000"/>
            </a:solidFill>
            <a:prstDash val="dash"/>
            <a:tailEnd type="triangle" w="med" len="med"/>
          </a:ln>
        </p:spPr>
        <p:style>
          <a:lnRef idx="1">
            <a:schemeClr val="accent1"/>
          </a:lnRef>
          <a:fillRef idx="0">
            <a:schemeClr val="accent1"/>
          </a:fillRef>
          <a:effectRef idx="0">
            <a:schemeClr val="accent1"/>
          </a:effectRef>
          <a:fontRef idx="minor"/>
        </p:style>
      </p:sp>
      <p:sp>
        <p:nvSpPr>
          <p:cNvPr id="444" name="CustomShape 12"/>
          <p:cNvSpPr/>
          <p:nvPr/>
        </p:nvSpPr>
        <p:spPr>
          <a:xfrm>
            <a:off x="6806520" y="6253560"/>
            <a:ext cx="453960" cy="369000"/>
          </a:xfrm>
          <a:prstGeom prst="ellipse">
            <a:avLst/>
          </a:prstGeom>
          <a:solidFill>
            <a:srgbClr val="C00000"/>
          </a:solidFill>
          <a:ln>
            <a:solidFill>
              <a:srgbClr val="4B7399"/>
            </a:solidFill>
          </a:ln>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flipV="1">
            <a:off x="7033320" y="4759560"/>
            <a:ext cx="480960" cy="1492920"/>
          </a:xfrm>
          <a:custGeom>
            <a:avLst/>
            <a:gdLst/>
            <a:ahLst/>
            <a:cxnLst/>
            <a:rect l="l" t="t" r="r" b="b"/>
            <a:pathLst>
              <a:path w="21600" h="21600">
                <a:moveTo>
                  <a:pt x="0" y="0"/>
                </a:moveTo>
                <a:lnTo>
                  <a:pt x="21600" y="21600"/>
                </a:lnTo>
              </a:path>
            </a:pathLst>
          </a:custGeom>
          <a:noFill/>
          <a:ln w="22320">
            <a:solidFill>
              <a:srgbClr val="C00000"/>
            </a:solidFill>
            <a:tailEnd type="triangle" w="med" len="med"/>
          </a:ln>
        </p:spPr>
        <p:style>
          <a:lnRef idx="1">
            <a:schemeClr val="accent1"/>
          </a:lnRef>
          <a:fillRef idx="0">
            <a:schemeClr val="accent1"/>
          </a:fillRef>
          <a:effectRef idx="0">
            <a:schemeClr val="accent1"/>
          </a:effectRef>
          <a:fontRef idx="minor"/>
        </p:style>
      </p:sp>
      <p:sp>
        <p:nvSpPr>
          <p:cNvPr id="446" name="CustomShape 14"/>
          <p:cNvSpPr/>
          <p:nvPr/>
        </p:nvSpPr>
        <p:spPr>
          <a:xfrm>
            <a:off x="7241760" y="6253560"/>
            <a:ext cx="18914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Object modified</a:t>
            </a:r>
            <a:endParaRPr lang="en-GB" sz="1800" b="0" strike="noStrike" spc="-1">
              <a:latin typeface="Arial"/>
            </a:endParaRPr>
          </a:p>
        </p:txBody>
      </p:sp>
      <p:sp>
        <p:nvSpPr>
          <p:cNvPr id="447" name="CustomShape 15"/>
          <p:cNvSpPr/>
          <p:nvPr/>
        </p:nvSpPr>
        <p:spPr>
          <a:xfrm>
            <a:off x="3490560" y="6221160"/>
            <a:ext cx="18914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Object serialized</a:t>
            </a:r>
            <a:endParaRPr lang="en-GB" sz="1800" b="0" strike="noStrike" spc="-1">
              <a:latin typeface="Arial"/>
            </a:endParaRPr>
          </a:p>
        </p:txBody>
      </p:sp>
      <p:sp>
        <p:nvSpPr>
          <p:cNvPr id="448" name="CustomShape 16"/>
          <p:cNvSpPr/>
          <p:nvPr/>
        </p:nvSpPr>
        <p:spPr>
          <a:xfrm>
            <a:off x="5725800" y="6078240"/>
            <a:ext cx="1891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attacker</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44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44"/>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4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4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47"/>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1324440" y="2133720"/>
            <a:ext cx="65883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Implementing integrity checks such as </a:t>
            </a:r>
            <a:r>
              <a:rPr lang="es-ES" sz="1800" b="1" strike="noStrike" spc="-1">
                <a:solidFill>
                  <a:srgbClr val="000000"/>
                </a:solidFill>
                <a:latin typeface="Calibri"/>
              </a:rPr>
              <a:t>digital signatures </a:t>
            </a:r>
            <a:r>
              <a:rPr lang="es-ES" sz="1800" b="0" strike="noStrike" spc="-1">
                <a:solidFill>
                  <a:srgbClr val="000000"/>
                </a:solidFill>
                <a:latin typeface="Calibri"/>
              </a:rPr>
              <a:t>on any serialized objects to prevent hostile object creation or data tampering.</a:t>
            </a:r>
            <a:endParaRPr lang="en-GB" sz="1800" b="0" strike="noStrike" spc="-1">
              <a:latin typeface="Arial"/>
            </a:endParaRPr>
          </a:p>
        </p:txBody>
      </p:sp>
      <p:grpSp>
        <p:nvGrpSpPr>
          <p:cNvPr id="450" name="Group 2"/>
          <p:cNvGrpSpPr/>
          <p:nvPr/>
        </p:nvGrpSpPr>
        <p:grpSpPr>
          <a:xfrm>
            <a:off x="9155880" y="2490840"/>
            <a:ext cx="1924200" cy="1325520"/>
            <a:chOff x="9155880" y="2490840"/>
            <a:chExt cx="1924200" cy="1325520"/>
          </a:xfrm>
        </p:grpSpPr>
        <p:sp>
          <p:nvSpPr>
            <p:cNvPr id="451" name="CustomShape 3"/>
            <p:cNvSpPr/>
            <p:nvPr/>
          </p:nvSpPr>
          <p:spPr>
            <a:xfrm>
              <a:off x="9568080" y="29995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52" name="CustomShape 4"/>
            <p:cNvSpPr/>
            <p:nvPr/>
          </p:nvSpPr>
          <p:spPr>
            <a:xfrm>
              <a:off x="10001160" y="2490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53" name="CustomShape 5"/>
            <p:cNvSpPr/>
            <p:nvPr/>
          </p:nvSpPr>
          <p:spPr>
            <a:xfrm>
              <a:off x="10424880" y="30146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54" name="CustomShape 6"/>
            <p:cNvSpPr/>
            <p:nvPr/>
          </p:nvSpPr>
          <p:spPr>
            <a:xfrm>
              <a:off x="9155880" y="348372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55" name="CustomShape 7"/>
            <p:cNvSpPr/>
            <p:nvPr/>
          </p:nvSpPr>
          <p:spPr>
            <a:xfrm>
              <a:off x="9806400" y="35276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56" name="CustomShape 8"/>
            <p:cNvSpPr/>
            <p:nvPr/>
          </p:nvSpPr>
          <p:spPr>
            <a:xfrm>
              <a:off x="10809720" y="35078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57" name="CustomShape 9"/>
            <p:cNvSpPr/>
            <p:nvPr/>
          </p:nvSpPr>
          <p:spPr>
            <a:xfrm>
              <a:off x="10247040" y="35247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58" name="Line 10"/>
            <p:cNvSpPr/>
            <p:nvPr/>
          </p:nvSpPr>
          <p:spPr>
            <a:xfrm flipH="1">
              <a:off x="9799560" y="273816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59" name="Line 11"/>
            <p:cNvSpPr/>
            <p:nvPr/>
          </p:nvSpPr>
          <p:spPr>
            <a:xfrm flipH="1">
              <a:off x="9387720" y="324648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60" name="Line 12"/>
            <p:cNvSpPr/>
            <p:nvPr/>
          </p:nvSpPr>
          <p:spPr>
            <a:xfrm>
              <a:off x="10232640" y="273816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61" name="Line 13"/>
            <p:cNvSpPr/>
            <p:nvPr/>
          </p:nvSpPr>
          <p:spPr>
            <a:xfrm>
              <a:off x="10656720" y="326160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62" name="Line 14"/>
            <p:cNvSpPr/>
            <p:nvPr/>
          </p:nvSpPr>
          <p:spPr>
            <a:xfrm>
              <a:off x="9799560" y="324648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63" name="Line 15"/>
            <p:cNvSpPr/>
            <p:nvPr/>
          </p:nvSpPr>
          <p:spPr>
            <a:xfrm flipH="1">
              <a:off x="10382760" y="326160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464" name="CustomShape 16"/>
          <p:cNvSpPr/>
          <p:nvPr/>
        </p:nvSpPr>
        <p:spPr>
          <a:xfrm>
            <a:off x="1324440" y="328932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Isolating and running code </a:t>
            </a:r>
            <a:r>
              <a:rPr lang="es-ES" sz="1800" b="0" strike="noStrike" spc="-1">
                <a:solidFill>
                  <a:srgbClr val="000000"/>
                </a:solidFill>
                <a:latin typeface="Calibri"/>
              </a:rPr>
              <a:t>that deserializes in low privilege environments when possible.</a:t>
            </a:r>
            <a:endParaRPr lang="en-GB" sz="1800" b="0" strike="noStrike" spc="-1">
              <a:latin typeface="Arial"/>
            </a:endParaRPr>
          </a:p>
        </p:txBody>
      </p:sp>
      <p:sp>
        <p:nvSpPr>
          <p:cNvPr id="465" name="CustomShape 17"/>
          <p:cNvSpPr/>
          <p:nvPr/>
        </p:nvSpPr>
        <p:spPr>
          <a:xfrm>
            <a:off x="1324440" y="4168080"/>
            <a:ext cx="65883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Restricting</a:t>
            </a:r>
            <a:r>
              <a:rPr lang="es-ES" sz="1800" b="0" strike="noStrike" spc="-1">
                <a:solidFill>
                  <a:srgbClr val="000000"/>
                </a:solidFill>
                <a:latin typeface="Calibri"/>
              </a:rPr>
              <a:t> or monitoring </a:t>
            </a:r>
            <a:r>
              <a:rPr lang="es-ES" sz="1800" b="1" strike="noStrike" spc="-1">
                <a:solidFill>
                  <a:srgbClr val="000000"/>
                </a:solidFill>
                <a:latin typeface="Calibri"/>
              </a:rPr>
              <a:t>incoming and outgoing network connectivity</a:t>
            </a:r>
            <a:r>
              <a:rPr lang="es-ES" sz="1800" b="0" strike="noStrike" spc="-1">
                <a:solidFill>
                  <a:srgbClr val="000000"/>
                </a:solidFill>
                <a:latin typeface="Calibri"/>
              </a:rPr>
              <a:t> from containers or servers that deserialize.</a:t>
            </a:r>
            <a:endParaRPr lang="en-GB" sz="1800" b="0" strike="noStrike" spc="-1">
              <a:latin typeface="Arial"/>
            </a:endParaRPr>
          </a:p>
        </p:txBody>
      </p:sp>
      <p:sp>
        <p:nvSpPr>
          <p:cNvPr id="466" name="CustomShape 18"/>
          <p:cNvSpPr/>
          <p:nvPr/>
        </p:nvSpPr>
        <p:spPr>
          <a:xfrm>
            <a:off x="1324440" y="5047200"/>
            <a:ext cx="6588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Monitoring</a:t>
            </a:r>
            <a:r>
              <a:rPr lang="es-ES" sz="1800" b="0" strike="noStrike" spc="-1">
                <a:solidFill>
                  <a:srgbClr val="000000"/>
                </a:solidFill>
                <a:latin typeface="Calibri"/>
              </a:rPr>
              <a:t> deserialization, alerting if a user deserializes constantly.</a:t>
            </a:r>
            <a:endParaRPr lang="en-GB" sz="1800" b="0" strike="noStrike" spc="-1">
              <a:latin typeface="Arial"/>
            </a:endParaRPr>
          </a:p>
        </p:txBody>
      </p:sp>
      <p:sp>
        <p:nvSpPr>
          <p:cNvPr id="467" name="CustomShape 19"/>
          <p:cNvSpPr/>
          <p:nvPr/>
        </p:nvSpPr>
        <p:spPr>
          <a:xfrm>
            <a:off x="838080" y="87300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Insecure deserialization - solution</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11" name="Diagram11"/>
          <p:cNvGraphicFramePr/>
          <p:nvPr>
            <p:extLst>
              <p:ext uri="{D42A27DB-BD31-4B8C-83A1-F6EECF244321}">
                <p14:modId xmlns:p14="http://schemas.microsoft.com/office/powerpoint/2010/main" val="349201755"/>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CustomShape 1"/>
          <p:cNvSpPr/>
          <p:nvPr/>
        </p:nvSpPr>
        <p:spPr>
          <a:xfrm>
            <a:off x="825120" y="2066400"/>
            <a:ext cx="4718880" cy="310716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Components, such as </a:t>
            </a:r>
            <a:r>
              <a:rPr lang="es-ES" sz="1800" b="1" strike="noStrike" spc="-1">
                <a:solidFill>
                  <a:srgbClr val="000000"/>
                </a:solidFill>
                <a:latin typeface="Calibri"/>
              </a:rPr>
              <a:t>libraries</a:t>
            </a:r>
            <a:r>
              <a:rPr lang="es-ES" sz="1800" b="0" strike="noStrike" spc="-1">
                <a:solidFill>
                  <a:srgbClr val="000000"/>
                </a:solidFill>
                <a:latin typeface="Calibri"/>
              </a:rPr>
              <a:t>, </a:t>
            </a:r>
            <a:r>
              <a:rPr lang="es-ES" sz="1800" b="1" strike="noStrike" spc="-1">
                <a:solidFill>
                  <a:srgbClr val="000000"/>
                </a:solidFill>
                <a:latin typeface="Calibri"/>
              </a:rPr>
              <a:t>frameworks</a:t>
            </a:r>
            <a:r>
              <a:rPr lang="es-ES" sz="1800" b="0" strike="noStrike" spc="-1">
                <a:solidFill>
                  <a:srgbClr val="000000"/>
                </a:solidFill>
                <a:latin typeface="Calibri"/>
              </a:rPr>
              <a:t>, and other software modules, run with the same privileges as the application. If a vulnerable component is exploited, such an attack can facilitate serious data loss or server takeover. Applications and APIs using components with </a:t>
            </a:r>
            <a:r>
              <a:rPr lang="es-ES" sz="1800" b="1" strike="noStrike" spc="-1">
                <a:solidFill>
                  <a:srgbClr val="000000"/>
                </a:solidFill>
                <a:latin typeface="Calibri"/>
              </a:rPr>
              <a:t>known vulnerabilities</a:t>
            </a:r>
            <a:r>
              <a:rPr lang="es-ES" sz="1800" b="0" strike="noStrike" spc="-1">
                <a:solidFill>
                  <a:srgbClr val="000000"/>
                </a:solidFill>
                <a:latin typeface="Calibri"/>
              </a:rPr>
              <a:t> may undermine application defenses and enable various attacks and impacts.</a:t>
            </a:r>
            <a:endParaRPr lang="en-GB" sz="1800" b="0" strike="noStrike" spc="-1">
              <a:latin typeface="Arial"/>
            </a:endParaRPr>
          </a:p>
        </p:txBody>
      </p:sp>
      <p:pic>
        <p:nvPicPr>
          <p:cNvPr id="470" name="Imagen 4"/>
          <p:cNvPicPr/>
          <p:nvPr/>
        </p:nvPicPr>
        <p:blipFill>
          <a:blip r:embed="rId2"/>
          <a:stretch/>
        </p:blipFill>
        <p:spPr>
          <a:xfrm>
            <a:off x="6043320" y="1976040"/>
            <a:ext cx="5662080" cy="3878640"/>
          </a:xfrm>
          <a:prstGeom prst="rect">
            <a:avLst/>
          </a:prstGeom>
          <a:ln>
            <a:noFill/>
          </a:ln>
        </p:spPr>
      </p:pic>
      <p:sp>
        <p:nvSpPr>
          <p:cNvPr id="471" name="CustomShape 2"/>
          <p:cNvSpPr/>
          <p:nvPr/>
        </p:nvSpPr>
        <p:spPr>
          <a:xfrm>
            <a:off x="10626120" y="2049480"/>
            <a:ext cx="948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Own source code</a:t>
            </a:r>
            <a:endParaRPr lang="en-GB" sz="1800" b="0" strike="noStrike" spc="-1">
              <a:latin typeface="Arial"/>
            </a:endParaRPr>
          </a:p>
        </p:txBody>
      </p:sp>
      <p:sp>
        <p:nvSpPr>
          <p:cNvPr id="472" name="CustomShape 3"/>
          <p:cNvSpPr/>
          <p:nvPr/>
        </p:nvSpPr>
        <p:spPr>
          <a:xfrm>
            <a:off x="10037520" y="4361400"/>
            <a:ext cx="1852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FFFFFF"/>
                </a:solidFill>
                <a:latin typeface="Calibri"/>
              </a:rPr>
              <a:t>Open source components </a:t>
            </a:r>
            <a:endParaRPr lang="en-GB" sz="1800" b="0" strike="noStrike" spc="-1">
              <a:latin typeface="Arial"/>
            </a:endParaRPr>
          </a:p>
        </p:txBody>
      </p:sp>
      <p:sp>
        <p:nvSpPr>
          <p:cNvPr id="473" name="CustomShape 4"/>
          <p:cNvSpPr/>
          <p:nvPr/>
        </p:nvSpPr>
        <p:spPr>
          <a:xfrm flipV="1">
            <a:off x="9627480" y="2511000"/>
            <a:ext cx="998280" cy="203040"/>
          </a:xfrm>
          <a:custGeom>
            <a:avLst/>
            <a:gdLst/>
            <a:ahLst/>
            <a:cxnLst/>
            <a:rect l="l" t="t" r="r" b="b"/>
            <a:pathLst>
              <a:path w="21600" h="21600">
                <a:moveTo>
                  <a:pt x="0" y="0"/>
                </a:moveTo>
                <a:lnTo>
                  <a:pt x="21600" y="21600"/>
                </a:lnTo>
              </a:path>
            </a:pathLst>
          </a:custGeom>
          <a:noFill/>
          <a:ln w="25560">
            <a:solidFill>
              <a:srgbClr val="FF0000"/>
            </a:solidFill>
            <a:tailEnd type="triangle" w="med" len="med"/>
          </a:ln>
        </p:spPr>
        <p:style>
          <a:lnRef idx="1">
            <a:schemeClr val="accent1"/>
          </a:lnRef>
          <a:fillRef idx="0">
            <a:schemeClr val="accent1"/>
          </a:fillRef>
          <a:effectRef idx="0">
            <a:schemeClr val="accent1"/>
          </a:effectRef>
          <a:fontRef idx="minor"/>
        </p:style>
      </p:sp>
      <p:sp>
        <p:nvSpPr>
          <p:cNvPr id="474" name="CustomShape 5"/>
          <p:cNvSpPr/>
          <p:nvPr/>
        </p:nvSpPr>
        <p:spPr>
          <a:xfrm>
            <a:off x="10037520" y="3497040"/>
            <a:ext cx="514800" cy="780120"/>
          </a:xfrm>
          <a:custGeom>
            <a:avLst/>
            <a:gdLst/>
            <a:ahLst/>
            <a:cxnLst/>
            <a:rect l="l" t="t" r="r" b="b"/>
            <a:pathLst>
              <a:path w="21600" h="21600">
                <a:moveTo>
                  <a:pt x="0" y="0"/>
                </a:moveTo>
                <a:lnTo>
                  <a:pt x="21600" y="21600"/>
                </a:lnTo>
              </a:path>
            </a:pathLst>
          </a:custGeom>
          <a:noFill/>
          <a:ln w="25560">
            <a:solidFill>
              <a:schemeClr val="bg1"/>
            </a:solidFill>
            <a:tailEnd type="triangle" w="med" len="med"/>
          </a:ln>
        </p:spPr>
        <p:style>
          <a:lnRef idx="1">
            <a:schemeClr val="accent1"/>
          </a:lnRef>
          <a:fillRef idx="0">
            <a:schemeClr val="accent1"/>
          </a:fillRef>
          <a:effectRef idx="0">
            <a:schemeClr val="accent1"/>
          </a:effectRef>
          <a:fontRef idx="minor"/>
        </p:style>
      </p:sp>
      <p:sp>
        <p:nvSpPr>
          <p:cNvPr id="475" name="TextShape 6"/>
          <p:cNvSpPr txBox="1"/>
          <p:nvPr/>
        </p:nvSpPr>
        <p:spPr>
          <a:xfrm>
            <a:off x="378360" y="365040"/>
            <a:ext cx="1172916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Using components with vulnerabilities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CustomShape 1"/>
          <p:cNvSpPr/>
          <p:nvPr/>
        </p:nvSpPr>
        <p:spPr>
          <a:xfrm>
            <a:off x="2737800" y="3635280"/>
            <a:ext cx="7115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pip install coffe-script</a:t>
            </a:r>
            <a:endParaRPr lang="en-GB" sz="1800" b="0" strike="noStrike" spc="-1">
              <a:latin typeface="Arial"/>
            </a:endParaRPr>
          </a:p>
        </p:txBody>
      </p:sp>
      <p:sp>
        <p:nvSpPr>
          <p:cNvPr id="477" name="CustomShape 2"/>
          <p:cNvSpPr/>
          <p:nvPr/>
        </p:nvSpPr>
        <p:spPr>
          <a:xfrm>
            <a:off x="2737800" y="3137400"/>
            <a:ext cx="7115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pip install reqeusts</a:t>
            </a:r>
            <a:endParaRPr lang="en-GB" sz="1800" b="0" strike="noStrike" spc="-1">
              <a:latin typeface="Arial"/>
            </a:endParaRPr>
          </a:p>
        </p:txBody>
      </p:sp>
      <p:sp>
        <p:nvSpPr>
          <p:cNvPr id="478" name="CustomShape 3"/>
          <p:cNvSpPr/>
          <p:nvPr/>
        </p:nvSpPr>
        <p:spPr>
          <a:xfrm>
            <a:off x="1970640" y="2464560"/>
            <a:ext cx="7115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pip install package-name </a:t>
            </a:r>
            <a:endParaRPr lang="en-GB" sz="1800" b="0" strike="noStrike" spc="-1">
              <a:latin typeface="Arial"/>
            </a:endParaRPr>
          </a:p>
        </p:txBody>
      </p:sp>
      <p:sp>
        <p:nvSpPr>
          <p:cNvPr id="479" name="CustomShape 4"/>
          <p:cNvSpPr/>
          <p:nvPr/>
        </p:nvSpPr>
        <p:spPr>
          <a:xfrm>
            <a:off x="5759640" y="2649240"/>
            <a:ext cx="32472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Typosquatting attack</a:t>
            </a:r>
            <a:endParaRPr lang="en-GB" sz="1800" b="0" strike="noStrike" spc="-1">
              <a:latin typeface="Arial"/>
            </a:endParaRPr>
          </a:p>
        </p:txBody>
      </p:sp>
      <p:sp>
        <p:nvSpPr>
          <p:cNvPr id="480" name="CustomShape 5"/>
          <p:cNvSpPr/>
          <p:nvPr/>
        </p:nvSpPr>
        <p:spPr>
          <a:xfrm flipH="1">
            <a:off x="5054760" y="2833920"/>
            <a:ext cx="703800" cy="38196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81" name="CustomShape 6"/>
          <p:cNvSpPr/>
          <p:nvPr/>
        </p:nvSpPr>
        <p:spPr>
          <a:xfrm flipH="1">
            <a:off x="5297040" y="2833920"/>
            <a:ext cx="462240" cy="80100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82" name="CustomShape 7"/>
          <p:cNvSpPr/>
          <p:nvPr/>
        </p:nvSpPr>
        <p:spPr>
          <a:xfrm>
            <a:off x="378360" y="753480"/>
            <a:ext cx="1172916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Using components with vulnerabilities – example 1</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 name="Imagen 6"/>
          <p:cNvPicPr/>
          <p:nvPr/>
        </p:nvPicPr>
        <p:blipFill>
          <a:blip r:embed="rId2"/>
          <a:stretch/>
        </p:blipFill>
        <p:spPr>
          <a:xfrm>
            <a:off x="7035480" y="2302560"/>
            <a:ext cx="5072040" cy="3377880"/>
          </a:xfrm>
          <a:prstGeom prst="rect">
            <a:avLst/>
          </a:prstGeom>
          <a:ln>
            <a:noFill/>
          </a:ln>
        </p:spPr>
      </p:pic>
      <p:pic>
        <p:nvPicPr>
          <p:cNvPr id="484" name="Imagen 1"/>
          <p:cNvPicPr/>
          <p:nvPr/>
        </p:nvPicPr>
        <p:blipFill>
          <a:blip r:embed="rId3"/>
          <a:srcRect r="8520"/>
          <a:stretch/>
        </p:blipFill>
        <p:spPr>
          <a:xfrm>
            <a:off x="0" y="1905840"/>
            <a:ext cx="6737760" cy="1967040"/>
          </a:xfrm>
          <a:prstGeom prst="rect">
            <a:avLst/>
          </a:prstGeom>
          <a:ln>
            <a:noFill/>
          </a:ln>
        </p:spPr>
      </p:pic>
      <p:sp>
        <p:nvSpPr>
          <p:cNvPr id="485" name="CustomShape 1"/>
          <p:cNvSpPr/>
          <p:nvPr/>
        </p:nvSpPr>
        <p:spPr>
          <a:xfrm>
            <a:off x="378360" y="795960"/>
            <a:ext cx="1172916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Using components with vulnerabilities – example 2</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6" name="Imagen 2"/>
          <p:cNvPicPr/>
          <p:nvPr/>
        </p:nvPicPr>
        <p:blipFill>
          <a:blip r:embed="rId2"/>
          <a:stretch/>
        </p:blipFill>
        <p:spPr>
          <a:xfrm>
            <a:off x="2229840" y="2304000"/>
            <a:ext cx="8024040" cy="3874680"/>
          </a:xfrm>
          <a:prstGeom prst="rect">
            <a:avLst/>
          </a:prstGeom>
          <a:ln>
            <a:noFill/>
          </a:ln>
        </p:spPr>
      </p:pic>
      <p:sp>
        <p:nvSpPr>
          <p:cNvPr id="487" name="CustomShape 1"/>
          <p:cNvSpPr/>
          <p:nvPr/>
        </p:nvSpPr>
        <p:spPr>
          <a:xfrm>
            <a:off x="378360" y="795960"/>
            <a:ext cx="1172916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Using components with vulnerabilities – example 2</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Imagen 5"/>
          <p:cNvPicPr/>
          <p:nvPr/>
        </p:nvPicPr>
        <p:blipFill>
          <a:blip r:embed="rId2"/>
          <a:stretch/>
        </p:blipFill>
        <p:spPr>
          <a:xfrm>
            <a:off x="480600" y="2521440"/>
            <a:ext cx="11216160" cy="3186720"/>
          </a:xfrm>
          <a:prstGeom prst="rect">
            <a:avLst/>
          </a:prstGeom>
          <a:ln>
            <a:noFill/>
          </a:ln>
        </p:spPr>
      </p:pic>
      <p:sp>
        <p:nvSpPr>
          <p:cNvPr id="489" name="CustomShape 1"/>
          <p:cNvSpPr/>
          <p:nvPr/>
        </p:nvSpPr>
        <p:spPr>
          <a:xfrm>
            <a:off x="378360" y="795960"/>
            <a:ext cx="1172916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Using components with vulnerabilities – example 2</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518040" y="1902600"/>
            <a:ext cx="10971720" cy="5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5760" indent="-254880">
              <a:lnSpc>
                <a:spcPct val="100000"/>
              </a:lnSpc>
              <a:spcBef>
                <a:spcPts val="300"/>
              </a:spcBef>
              <a:buClr>
                <a:srgbClr val="A04DA3"/>
              </a:buClr>
              <a:buFont typeface="Georgia"/>
              <a:buChar char="•"/>
            </a:pPr>
            <a:r>
              <a:rPr lang="en-US" sz="2000" b="0" strike="noStrike" spc="-1">
                <a:solidFill>
                  <a:srgbClr val="000000"/>
                </a:solidFill>
                <a:latin typeface="Calibri"/>
              </a:rPr>
              <a:t>Can we </a:t>
            </a:r>
            <a:r>
              <a:rPr lang="en-US" sz="2000" b="1" strike="noStrike" spc="-1">
                <a:solidFill>
                  <a:srgbClr val="000000"/>
                </a:solidFill>
                <a:latin typeface="Calibri"/>
              </a:rPr>
              <a:t>guess/predict threats </a:t>
            </a:r>
            <a:r>
              <a:rPr lang="en-US" sz="2000" b="0" strike="noStrike" spc="-1">
                <a:solidFill>
                  <a:srgbClr val="000000"/>
                </a:solidFill>
                <a:latin typeface="Calibri"/>
              </a:rPr>
              <a:t>for our app?</a:t>
            </a:r>
            <a:endParaRPr lang="en-GB" sz="2000" b="0" strike="noStrike" spc="-1">
              <a:latin typeface="Arial"/>
            </a:endParaRPr>
          </a:p>
          <a:p>
            <a:pPr marL="457200">
              <a:lnSpc>
                <a:spcPct val="100000"/>
              </a:lnSpc>
              <a:spcBef>
                <a:spcPts val="300"/>
              </a:spcBef>
              <a:tabLst>
                <a:tab pos="0" algn="l"/>
              </a:tabLst>
            </a:pPr>
            <a:endParaRPr lang="en-GB" sz="2000" b="0" strike="noStrike" spc="-1">
              <a:latin typeface="Arial"/>
            </a:endParaRPr>
          </a:p>
        </p:txBody>
      </p:sp>
      <p:grpSp>
        <p:nvGrpSpPr>
          <p:cNvPr id="144" name="Group 2"/>
          <p:cNvGrpSpPr/>
          <p:nvPr/>
        </p:nvGrpSpPr>
        <p:grpSpPr>
          <a:xfrm>
            <a:off x="8777160" y="1012320"/>
            <a:ext cx="1924200" cy="1325520"/>
            <a:chOff x="8777160" y="1012320"/>
            <a:chExt cx="1924200" cy="1325520"/>
          </a:xfrm>
        </p:grpSpPr>
        <p:sp>
          <p:nvSpPr>
            <p:cNvPr id="145" name="CustomShape 3"/>
            <p:cNvSpPr/>
            <p:nvPr/>
          </p:nvSpPr>
          <p:spPr>
            <a:xfrm>
              <a:off x="9189360" y="152100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46" name="CustomShape 4"/>
            <p:cNvSpPr/>
            <p:nvPr/>
          </p:nvSpPr>
          <p:spPr>
            <a:xfrm>
              <a:off x="9622440" y="10123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47" name="CustomShape 5"/>
            <p:cNvSpPr/>
            <p:nvPr/>
          </p:nvSpPr>
          <p:spPr>
            <a:xfrm>
              <a:off x="10046160" y="15361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48" name="CustomShape 6"/>
            <p:cNvSpPr/>
            <p:nvPr/>
          </p:nvSpPr>
          <p:spPr>
            <a:xfrm>
              <a:off x="8777160" y="200520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49" name="CustomShape 7"/>
            <p:cNvSpPr/>
            <p:nvPr/>
          </p:nvSpPr>
          <p:spPr>
            <a:xfrm>
              <a:off x="9427680" y="20491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50" name="CustomShape 8"/>
            <p:cNvSpPr/>
            <p:nvPr/>
          </p:nvSpPr>
          <p:spPr>
            <a:xfrm>
              <a:off x="10431000" y="20293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51" name="CustomShape 9"/>
            <p:cNvSpPr/>
            <p:nvPr/>
          </p:nvSpPr>
          <p:spPr>
            <a:xfrm>
              <a:off x="9868320" y="20462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52" name="Line 10"/>
            <p:cNvSpPr/>
            <p:nvPr/>
          </p:nvSpPr>
          <p:spPr>
            <a:xfrm flipH="1">
              <a:off x="9420480" y="125964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53" name="Line 11"/>
            <p:cNvSpPr/>
            <p:nvPr/>
          </p:nvSpPr>
          <p:spPr>
            <a:xfrm flipH="1">
              <a:off x="9008640" y="176796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54" name="Line 12"/>
            <p:cNvSpPr/>
            <p:nvPr/>
          </p:nvSpPr>
          <p:spPr>
            <a:xfrm>
              <a:off x="9853560" y="125964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55" name="Line 13"/>
            <p:cNvSpPr/>
            <p:nvPr/>
          </p:nvSpPr>
          <p:spPr>
            <a:xfrm>
              <a:off x="10277640" y="178308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56" name="Line 14"/>
            <p:cNvSpPr/>
            <p:nvPr/>
          </p:nvSpPr>
          <p:spPr>
            <a:xfrm>
              <a:off x="9420480" y="176796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57" name="Line 15"/>
            <p:cNvSpPr/>
            <p:nvPr/>
          </p:nvSpPr>
          <p:spPr>
            <a:xfrm flipH="1">
              <a:off x="10003680" y="178308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158" name="CustomShape 16"/>
          <p:cNvSpPr/>
          <p:nvPr/>
        </p:nvSpPr>
        <p:spPr>
          <a:xfrm>
            <a:off x="492480" y="2610360"/>
            <a:ext cx="8953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65760" indent="-254880">
              <a:lnSpc>
                <a:spcPct val="100000"/>
              </a:lnSpc>
              <a:spcBef>
                <a:spcPts val="300"/>
              </a:spcBef>
              <a:buClr>
                <a:srgbClr val="A04DA3"/>
              </a:buClr>
              <a:buFont typeface="Georgia"/>
              <a:buChar char="•"/>
            </a:pPr>
            <a:r>
              <a:rPr lang="en-US" sz="1800" b="0" strike="noStrike" spc="-1">
                <a:solidFill>
                  <a:srgbClr val="000000"/>
                </a:solidFill>
                <a:latin typeface="Calibri"/>
              </a:rPr>
              <a:t>As in a chess game we need to predict the next move of the </a:t>
            </a:r>
            <a:r>
              <a:rPr lang="en-US" sz="1800" b="1" strike="noStrike" spc="-1">
                <a:solidFill>
                  <a:srgbClr val="000000"/>
                </a:solidFill>
                <a:latin typeface="Calibri"/>
              </a:rPr>
              <a:t>other player (hacker?). </a:t>
            </a:r>
            <a:r>
              <a:rPr lang="en-US" sz="1800" b="0" strike="noStrike" spc="-1">
                <a:solidFill>
                  <a:srgbClr val="000000"/>
                </a:solidFill>
                <a:latin typeface="Calibri"/>
              </a:rPr>
              <a:t>A move that can affect our software systems</a:t>
            </a:r>
            <a:r>
              <a:rPr lang="en-US" sz="1800" b="1" strike="noStrike" spc="-1">
                <a:solidFill>
                  <a:srgbClr val="000000"/>
                </a:solidFill>
                <a:latin typeface="Calibri"/>
              </a:rPr>
              <a:t>.</a:t>
            </a:r>
            <a:endParaRPr lang="en-GB" sz="1800" b="0" strike="noStrike" spc="-1">
              <a:latin typeface="Arial"/>
            </a:endParaRPr>
          </a:p>
        </p:txBody>
      </p:sp>
      <p:sp>
        <p:nvSpPr>
          <p:cNvPr id="159" name="CustomShape 17"/>
          <p:cNvSpPr/>
          <p:nvPr/>
        </p:nvSpPr>
        <p:spPr>
          <a:xfrm>
            <a:off x="518040" y="3806280"/>
            <a:ext cx="8555040" cy="73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65760" indent="-254880">
              <a:lnSpc>
                <a:spcPct val="100000"/>
              </a:lnSpc>
              <a:spcBef>
                <a:spcPts val="300"/>
              </a:spcBef>
              <a:buClr>
                <a:srgbClr val="A04DA3"/>
              </a:buClr>
              <a:buFont typeface="Georgia"/>
              <a:buChar char="•"/>
            </a:pPr>
            <a:r>
              <a:rPr lang="en-US" sz="2400" b="1" strike="noStrike" spc="-1">
                <a:solidFill>
                  <a:srgbClr val="000000"/>
                </a:solidFill>
                <a:latin typeface="Calibri"/>
              </a:rPr>
              <a:t>Threat modeling </a:t>
            </a:r>
            <a:r>
              <a:rPr lang="en-US" sz="1800" b="0" strike="noStrike" spc="-1">
                <a:solidFill>
                  <a:srgbClr val="000000"/>
                </a:solidFill>
                <a:latin typeface="Calibri"/>
              </a:rPr>
              <a:t>is like brainstorming of possible moves a hacker can do against our system.</a:t>
            </a:r>
            <a:endParaRPr lang="en-GB" sz="1800" b="0" strike="noStrike" spc="-1">
              <a:latin typeface="Arial"/>
            </a:endParaRPr>
          </a:p>
        </p:txBody>
      </p:sp>
      <p:sp>
        <p:nvSpPr>
          <p:cNvPr id="160" name="CustomShape 18"/>
          <p:cNvSpPr/>
          <p:nvPr/>
        </p:nvSpPr>
        <p:spPr>
          <a:xfrm>
            <a:off x="492480" y="4771800"/>
            <a:ext cx="8309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65760" indent="-254880">
              <a:lnSpc>
                <a:spcPct val="100000"/>
              </a:lnSpc>
              <a:spcBef>
                <a:spcPts val="300"/>
              </a:spcBef>
              <a:buClr>
                <a:srgbClr val="A04DA3"/>
              </a:buClr>
              <a:buFont typeface="Georgia"/>
              <a:buChar char="•"/>
            </a:pPr>
            <a:r>
              <a:rPr lang="en-US" sz="1800" b="0" strike="noStrike" spc="-1">
                <a:solidFill>
                  <a:srgbClr val="000000"/>
                </a:solidFill>
                <a:latin typeface="Calibri"/>
              </a:rPr>
              <a:t>There are different methodologies to follow: STRIDE, CAPEC, Attack Tree, </a:t>
            </a:r>
            <a:r>
              <a:rPr lang="en-US" sz="1800" b="1" strike="noStrike" spc="-1">
                <a:solidFill>
                  <a:srgbClr val="000000"/>
                </a:solidFill>
                <a:latin typeface="Calibri"/>
              </a:rPr>
              <a:t>OWASP TOP 10 …</a:t>
            </a:r>
            <a:endParaRPr lang="en-GB" sz="1800" b="0" strike="noStrike" spc="-1">
              <a:latin typeface="Arial"/>
            </a:endParaRPr>
          </a:p>
        </p:txBody>
      </p:sp>
      <p:sp>
        <p:nvSpPr>
          <p:cNvPr id="161" name="TextShape 19"/>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Threats in software</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1324440" y="194436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Remove </a:t>
            </a:r>
            <a:r>
              <a:rPr lang="es-ES" sz="1800" b="1" strike="noStrike" spc="-1">
                <a:solidFill>
                  <a:srgbClr val="000000"/>
                </a:solidFill>
                <a:latin typeface="Calibri"/>
              </a:rPr>
              <a:t>unused dependencies</a:t>
            </a:r>
            <a:r>
              <a:rPr lang="es-ES" sz="1800" b="0" strike="noStrike" spc="-1">
                <a:solidFill>
                  <a:srgbClr val="000000"/>
                </a:solidFill>
                <a:latin typeface="Calibri"/>
              </a:rPr>
              <a:t>, unnecesary features, components, files and documentation.</a:t>
            </a:r>
            <a:endParaRPr lang="en-GB" sz="1800" b="0" strike="noStrike" spc="-1">
              <a:latin typeface="Arial"/>
            </a:endParaRPr>
          </a:p>
        </p:txBody>
      </p:sp>
      <p:grpSp>
        <p:nvGrpSpPr>
          <p:cNvPr id="491" name="Group 2"/>
          <p:cNvGrpSpPr/>
          <p:nvPr/>
        </p:nvGrpSpPr>
        <p:grpSpPr>
          <a:xfrm>
            <a:off x="9155880" y="2490840"/>
            <a:ext cx="1924200" cy="1325520"/>
            <a:chOff x="9155880" y="2490840"/>
            <a:chExt cx="1924200" cy="1325520"/>
          </a:xfrm>
        </p:grpSpPr>
        <p:sp>
          <p:nvSpPr>
            <p:cNvPr id="492" name="CustomShape 3"/>
            <p:cNvSpPr/>
            <p:nvPr/>
          </p:nvSpPr>
          <p:spPr>
            <a:xfrm>
              <a:off x="9568080" y="29995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93" name="CustomShape 4"/>
            <p:cNvSpPr/>
            <p:nvPr/>
          </p:nvSpPr>
          <p:spPr>
            <a:xfrm>
              <a:off x="10001160" y="2490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94" name="CustomShape 5"/>
            <p:cNvSpPr/>
            <p:nvPr/>
          </p:nvSpPr>
          <p:spPr>
            <a:xfrm>
              <a:off x="10424880" y="30146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95" name="CustomShape 6"/>
            <p:cNvSpPr/>
            <p:nvPr/>
          </p:nvSpPr>
          <p:spPr>
            <a:xfrm>
              <a:off x="9155880" y="348372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96" name="CustomShape 7"/>
            <p:cNvSpPr/>
            <p:nvPr/>
          </p:nvSpPr>
          <p:spPr>
            <a:xfrm>
              <a:off x="9806400" y="35276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97" name="CustomShape 8"/>
            <p:cNvSpPr/>
            <p:nvPr/>
          </p:nvSpPr>
          <p:spPr>
            <a:xfrm>
              <a:off x="10809720" y="35078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98" name="CustomShape 9"/>
            <p:cNvSpPr/>
            <p:nvPr/>
          </p:nvSpPr>
          <p:spPr>
            <a:xfrm>
              <a:off x="10247040" y="35247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99" name="Line 10"/>
            <p:cNvSpPr/>
            <p:nvPr/>
          </p:nvSpPr>
          <p:spPr>
            <a:xfrm flipH="1">
              <a:off x="9799560" y="273816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00" name="Line 11"/>
            <p:cNvSpPr/>
            <p:nvPr/>
          </p:nvSpPr>
          <p:spPr>
            <a:xfrm flipH="1">
              <a:off x="9387720" y="324648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01" name="Line 12"/>
            <p:cNvSpPr/>
            <p:nvPr/>
          </p:nvSpPr>
          <p:spPr>
            <a:xfrm>
              <a:off x="10232640" y="273816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02" name="Line 13"/>
            <p:cNvSpPr/>
            <p:nvPr/>
          </p:nvSpPr>
          <p:spPr>
            <a:xfrm>
              <a:off x="10656720" y="326160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03" name="Line 14"/>
            <p:cNvSpPr/>
            <p:nvPr/>
          </p:nvSpPr>
          <p:spPr>
            <a:xfrm>
              <a:off x="9799560" y="324648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04" name="Line 15"/>
            <p:cNvSpPr/>
            <p:nvPr/>
          </p:nvSpPr>
          <p:spPr>
            <a:xfrm flipH="1">
              <a:off x="10382760" y="326160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505" name="CustomShape 16"/>
          <p:cNvSpPr/>
          <p:nvPr/>
        </p:nvSpPr>
        <p:spPr>
          <a:xfrm>
            <a:off x="1324440" y="2799720"/>
            <a:ext cx="65883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Continuously </a:t>
            </a:r>
            <a:r>
              <a:rPr lang="es-ES" sz="1800" b="1" strike="noStrike" spc="-1">
                <a:solidFill>
                  <a:srgbClr val="000000"/>
                </a:solidFill>
                <a:latin typeface="Calibri"/>
              </a:rPr>
              <a:t>inventory the versions </a:t>
            </a:r>
            <a:r>
              <a:rPr lang="es-ES" sz="1800" b="0" strike="noStrike" spc="-1">
                <a:solidFill>
                  <a:srgbClr val="000000"/>
                </a:solidFill>
                <a:latin typeface="Calibri"/>
              </a:rPr>
              <a:t>of both client-side and server-side components (frameworks and libraries) and their dependencies and monitor sources like </a:t>
            </a:r>
            <a:r>
              <a:rPr lang="es-ES" sz="1800" b="1" strike="noStrike" spc="-1">
                <a:solidFill>
                  <a:srgbClr val="000000"/>
                </a:solidFill>
                <a:latin typeface="Calibri"/>
              </a:rPr>
              <a:t>CVE and NVD for vulnerabilities</a:t>
            </a:r>
            <a:r>
              <a:rPr lang="es-ES" sz="1800" b="0" strike="noStrike" spc="-1">
                <a:solidFill>
                  <a:srgbClr val="000000"/>
                </a:solidFill>
                <a:latin typeface="Calibri"/>
              </a:rPr>
              <a:t> in the components.</a:t>
            </a:r>
            <a:endParaRPr lang="en-GB" sz="1800" b="0" strike="noStrike" spc="-1">
              <a:latin typeface="Arial"/>
            </a:endParaRPr>
          </a:p>
        </p:txBody>
      </p:sp>
      <p:sp>
        <p:nvSpPr>
          <p:cNvPr id="506" name="CustomShape 17"/>
          <p:cNvSpPr/>
          <p:nvPr/>
        </p:nvSpPr>
        <p:spPr>
          <a:xfrm>
            <a:off x="1324440" y="4299840"/>
            <a:ext cx="65883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Only obtain components from </a:t>
            </a:r>
            <a:r>
              <a:rPr lang="es-ES" sz="1800" b="1" strike="noStrike" spc="-1">
                <a:solidFill>
                  <a:srgbClr val="000000"/>
                </a:solidFill>
                <a:latin typeface="Calibri"/>
              </a:rPr>
              <a:t>official sources</a:t>
            </a:r>
            <a:r>
              <a:rPr lang="es-ES" sz="1800" b="0" strike="noStrike" spc="-1">
                <a:solidFill>
                  <a:srgbClr val="000000"/>
                </a:solidFill>
                <a:latin typeface="Calibri"/>
              </a:rPr>
              <a:t> over secure links. Prefer signed packages to reduce the chance of including a modified, malicious component.</a:t>
            </a:r>
            <a:endParaRPr lang="en-GB" sz="1800" b="0" strike="noStrike" spc="-1">
              <a:latin typeface="Arial"/>
            </a:endParaRPr>
          </a:p>
        </p:txBody>
      </p:sp>
      <p:sp>
        <p:nvSpPr>
          <p:cNvPr id="507" name="CustomShape 18"/>
          <p:cNvSpPr/>
          <p:nvPr/>
        </p:nvSpPr>
        <p:spPr>
          <a:xfrm>
            <a:off x="378360" y="795960"/>
            <a:ext cx="1172916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Using components with vulnerabilities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12" name="Diagram12"/>
          <p:cNvGraphicFramePr/>
          <p:nvPr>
            <p:extLst>
              <p:ext uri="{D42A27DB-BD31-4B8C-83A1-F6EECF244321}">
                <p14:modId xmlns:p14="http://schemas.microsoft.com/office/powerpoint/2010/main" val="4226945858"/>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CustomShape 1"/>
          <p:cNvSpPr/>
          <p:nvPr/>
        </p:nvSpPr>
        <p:spPr>
          <a:xfrm>
            <a:off x="1324440" y="1954800"/>
            <a:ext cx="5076000" cy="365580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Insufficient Logging and Monitoring, coupled with missing or ineffective integration with incident response, </a:t>
            </a:r>
            <a:r>
              <a:rPr lang="es-ES" sz="1800" b="1" strike="noStrike" spc="-1">
                <a:solidFill>
                  <a:srgbClr val="000000"/>
                </a:solidFill>
                <a:latin typeface="Calibri"/>
              </a:rPr>
              <a:t>allows attackers to further attack systems, maintain persistence, pivot to more systems, and tamper, extract, or destroy data</a:t>
            </a:r>
            <a:r>
              <a:rPr lang="es-ES" sz="1800" b="0" strike="noStrike" spc="-1">
                <a:solidFill>
                  <a:srgbClr val="000000"/>
                </a:solidFill>
                <a:latin typeface="Calibri"/>
              </a:rPr>
              <a:t>. </a:t>
            </a:r>
            <a:endParaRPr lang="en-GB" sz="1800" b="0" strike="noStrike" spc="-1">
              <a:latin typeface="Arial"/>
            </a:endParaRPr>
          </a:p>
          <a:p>
            <a:pPr>
              <a:lnSpc>
                <a:spcPct val="100000"/>
              </a:lnSpc>
            </a:pPr>
            <a:endParaRPr lang="en-GB" sz="1800" b="0" strike="noStrike" spc="-1">
              <a:latin typeface="Arial"/>
            </a:endParaRPr>
          </a:p>
          <a:p>
            <a:pPr>
              <a:lnSpc>
                <a:spcPct val="100000"/>
              </a:lnSpc>
            </a:pPr>
            <a:r>
              <a:rPr lang="es-ES" sz="1800" b="0" strike="noStrike" spc="-1">
                <a:solidFill>
                  <a:srgbClr val="000000"/>
                </a:solidFill>
                <a:latin typeface="Calibri"/>
              </a:rPr>
              <a:t>Most breach studies </a:t>
            </a:r>
            <a:r>
              <a:rPr lang="es-ES" sz="1800" b="1" strike="noStrike" spc="-1">
                <a:solidFill>
                  <a:srgbClr val="000000"/>
                </a:solidFill>
                <a:latin typeface="Calibri"/>
              </a:rPr>
              <a:t>show time to detect a breach is over 200 days</a:t>
            </a:r>
            <a:r>
              <a:rPr lang="es-ES" sz="1800" b="0" strike="noStrike" spc="-1">
                <a:solidFill>
                  <a:srgbClr val="000000"/>
                </a:solidFill>
                <a:latin typeface="Calibri"/>
              </a:rPr>
              <a:t>, typically detected by external parties rather than internal processes or monitoring.</a:t>
            </a:r>
            <a:endParaRPr lang="en-GB" sz="1800" b="0" strike="noStrike" spc="-1">
              <a:latin typeface="Arial"/>
            </a:endParaRPr>
          </a:p>
        </p:txBody>
      </p:sp>
      <p:pic>
        <p:nvPicPr>
          <p:cNvPr id="510" name="Imagen 2"/>
          <p:cNvPicPr/>
          <p:nvPr/>
        </p:nvPicPr>
        <p:blipFill>
          <a:blip r:embed="rId2"/>
          <a:srcRect r="10933"/>
          <a:stretch/>
        </p:blipFill>
        <p:spPr>
          <a:xfrm>
            <a:off x="6975000" y="2171160"/>
            <a:ext cx="4302360" cy="2713680"/>
          </a:xfrm>
          <a:prstGeom prst="rect">
            <a:avLst/>
          </a:prstGeom>
          <a:ln>
            <a:noFill/>
          </a:ln>
        </p:spPr>
      </p:pic>
      <p:sp>
        <p:nvSpPr>
          <p:cNvPr id="511" name="TextShape 2"/>
          <p:cNvSpPr txBox="1"/>
          <p:nvPr/>
        </p:nvSpPr>
        <p:spPr>
          <a:xfrm>
            <a:off x="838080" y="365040"/>
            <a:ext cx="1114308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Insufficient Logging and Monitoring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ustomShape 1"/>
          <p:cNvSpPr/>
          <p:nvPr/>
        </p:nvSpPr>
        <p:spPr>
          <a:xfrm>
            <a:off x="1271160" y="1794240"/>
            <a:ext cx="65883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Ensure all login, access control failures, and server-side input validation failures </a:t>
            </a:r>
            <a:r>
              <a:rPr lang="en-US" sz="1800" b="1" strike="noStrike" spc="-1">
                <a:solidFill>
                  <a:srgbClr val="000000"/>
                </a:solidFill>
                <a:latin typeface="Calibri"/>
              </a:rPr>
              <a:t>can be logged with sufficient user context </a:t>
            </a:r>
            <a:r>
              <a:rPr lang="en-US" sz="1800" b="0" strike="noStrike" spc="-1">
                <a:solidFill>
                  <a:srgbClr val="000000"/>
                </a:solidFill>
                <a:latin typeface="Calibri"/>
              </a:rPr>
              <a:t>to identify suspicious or malicious accounts, and held for sufficient time to allow delayed forensic analysis.</a:t>
            </a:r>
            <a:endParaRPr lang="en-GB" sz="1800" b="0" strike="noStrike" spc="-1">
              <a:latin typeface="Arial"/>
            </a:endParaRPr>
          </a:p>
        </p:txBody>
      </p:sp>
      <p:grpSp>
        <p:nvGrpSpPr>
          <p:cNvPr id="513" name="Group 2"/>
          <p:cNvGrpSpPr/>
          <p:nvPr/>
        </p:nvGrpSpPr>
        <p:grpSpPr>
          <a:xfrm>
            <a:off x="9155880" y="2490840"/>
            <a:ext cx="1924200" cy="1325520"/>
            <a:chOff x="9155880" y="2490840"/>
            <a:chExt cx="1924200" cy="1325520"/>
          </a:xfrm>
        </p:grpSpPr>
        <p:sp>
          <p:nvSpPr>
            <p:cNvPr id="514" name="CustomShape 3"/>
            <p:cNvSpPr/>
            <p:nvPr/>
          </p:nvSpPr>
          <p:spPr>
            <a:xfrm>
              <a:off x="9568080" y="29995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515" name="CustomShape 4"/>
            <p:cNvSpPr/>
            <p:nvPr/>
          </p:nvSpPr>
          <p:spPr>
            <a:xfrm>
              <a:off x="10001160" y="2490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516" name="CustomShape 5"/>
            <p:cNvSpPr/>
            <p:nvPr/>
          </p:nvSpPr>
          <p:spPr>
            <a:xfrm>
              <a:off x="10424880" y="30146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517" name="CustomShape 6"/>
            <p:cNvSpPr/>
            <p:nvPr/>
          </p:nvSpPr>
          <p:spPr>
            <a:xfrm>
              <a:off x="9155880" y="348372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518" name="CustomShape 7"/>
            <p:cNvSpPr/>
            <p:nvPr/>
          </p:nvSpPr>
          <p:spPr>
            <a:xfrm>
              <a:off x="9806400" y="35276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519" name="CustomShape 8"/>
            <p:cNvSpPr/>
            <p:nvPr/>
          </p:nvSpPr>
          <p:spPr>
            <a:xfrm>
              <a:off x="10809720" y="35078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520" name="CustomShape 9"/>
            <p:cNvSpPr/>
            <p:nvPr/>
          </p:nvSpPr>
          <p:spPr>
            <a:xfrm>
              <a:off x="10247040" y="35247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521" name="Line 10"/>
            <p:cNvSpPr/>
            <p:nvPr/>
          </p:nvSpPr>
          <p:spPr>
            <a:xfrm flipH="1">
              <a:off x="9799560" y="273816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22" name="Line 11"/>
            <p:cNvSpPr/>
            <p:nvPr/>
          </p:nvSpPr>
          <p:spPr>
            <a:xfrm flipH="1">
              <a:off x="9387720" y="324648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23" name="Line 12"/>
            <p:cNvSpPr/>
            <p:nvPr/>
          </p:nvSpPr>
          <p:spPr>
            <a:xfrm>
              <a:off x="10232640" y="273816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24" name="Line 13"/>
            <p:cNvSpPr/>
            <p:nvPr/>
          </p:nvSpPr>
          <p:spPr>
            <a:xfrm>
              <a:off x="10656720" y="326160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25" name="Line 14"/>
            <p:cNvSpPr/>
            <p:nvPr/>
          </p:nvSpPr>
          <p:spPr>
            <a:xfrm>
              <a:off x="9799560" y="324648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26" name="Line 15"/>
            <p:cNvSpPr/>
            <p:nvPr/>
          </p:nvSpPr>
          <p:spPr>
            <a:xfrm flipH="1">
              <a:off x="10382760" y="326160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527" name="CustomShape 16"/>
          <p:cNvSpPr/>
          <p:nvPr/>
        </p:nvSpPr>
        <p:spPr>
          <a:xfrm>
            <a:off x="1271160" y="3172680"/>
            <a:ext cx="65883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Ensure that logs are generated in a </a:t>
            </a:r>
            <a:r>
              <a:rPr lang="en-US" sz="1800" b="1" strike="noStrike" spc="-1">
                <a:solidFill>
                  <a:srgbClr val="000000"/>
                </a:solidFill>
                <a:latin typeface="Calibri"/>
              </a:rPr>
              <a:t>format</a:t>
            </a:r>
            <a:r>
              <a:rPr lang="en-US" sz="1800" b="0" strike="noStrike" spc="-1">
                <a:solidFill>
                  <a:srgbClr val="000000"/>
                </a:solidFill>
                <a:latin typeface="Calibri"/>
              </a:rPr>
              <a:t> that can be easily consumed by a centralized log management solutions.</a:t>
            </a:r>
            <a:endParaRPr lang="en-GB" sz="1800" b="0" strike="noStrike" spc="-1">
              <a:latin typeface="Arial"/>
            </a:endParaRPr>
          </a:p>
        </p:txBody>
      </p:sp>
      <p:sp>
        <p:nvSpPr>
          <p:cNvPr id="528" name="CustomShape 17"/>
          <p:cNvSpPr/>
          <p:nvPr/>
        </p:nvSpPr>
        <p:spPr>
          <a:xfrm>
            <a:off x="1324440" y="4155840"/>
            <a:ext cx="658836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Ensure </a:t>
            </a:r>
            <a:r>
              <a:rPr lang="en-US" sz="1800" b="1" strike="noStrike" spc="-1">
                <a:solidFill>
                  <a:srgbClr val="000000"/>
                </a:solidFill>
                <a:latin typeface="Calibri"/>
              </a:rPr>
              <a:t>high-value transactions have an audit trail with integrity controls</a:t>
            </a:r>
            <a:r>
              <a:rPr lang="en-US" sz="1800" b="0" strike="noStrike" spc="-1">
                <a:solidFill>
                  <a:srgbClr val="000000"/>
                </a:solidFill>
                <a:latin typeface="Calibri"/>
              </a:rPr>
              <a:t> to prevent tampering or deletion, such as append-only database tables or similar.</a:t>
            </a:r>
            <a:endParaRPr lang="en-GB" sz="1800" b="0" strike="noStrike" spc="-1">
              <a:latin typeface="Arial"/>
            </a:endParaRPr>
          </a:p>
        </p:txBody>
      </p:sp>
      <p:sp>
        <p:nvSpPr>
          <p:cNvPr id="529" name="CustomShape 18"/>
          <p:cNvSpPr/>
          <p:nvPr/>
        </p:nvSpPr>
        <p:spPr>
          <a:xfrm>
            <a:off x="764640" y="792000"/>
            <a:ext cx="1114308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Insufficient Logging and Monitoring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13"/>
          <p:cNvGraphicFramePr/>
          <p:nvPr>
            <p:extLst>
              <p:ext uri="{D42A27DB-BD31-4B8C-83A1-F6EECF244321}">
                <p14:modId xmlns:p14="http://schemas.microsoft.com/office/powerpoint/2010/main" val="1113983504"/>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14"/>
          <p:cNvGraphicFramePr/>
          <p:nvPr>
            <p:extLst>
              <p:ext uri="{D42A27DB-BD31-4B8C-83A1-F6EECF244321}">
                <p14:modId xmlns:p14="http://schemas.microsoft.com/office/powerpoint/2010/main" val="2380546282"/>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30" name="CustomShape 1"/>
          <p:cNvSpPr/>
          <p:nvPr/>
        </p:nvSpPr>
        <p:spPr>
          <a:xfrm>
            <a:off x="0" y="4971240"/>
            <a:ext cx="2350080" cy="6382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
        <p:nvSpPr>
          <p:cNvPr id="531"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Owasp and secure software life cycle</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15"/>
          <p:cNvGraphicFramePr/>
          <p:nvPr>
            <p:extLst>
              <p:ext uri="{D42A27DB-BD31-4B8C-83A1-F6EECF244321}">
                <p14:modId xmlns:p14="http://schemas.microsoft.com/office/powerpoint/2010/main" val="2811178418"/>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Diagram16"/>
          <p:cNvGraphicFramePr/>
          <p:nvPr>
            <p:extLst>
              <p:ext uri="{D42A27DB-BD31-4B8C-83A1-F6EECF244321}">
                <p14:modId xmlns:p14="http://schemas.microsoft.com/office/powerpoint/2010/main" val="2509526110"/>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32"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33" name="CustomShape 2"/>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34" name="CustomShape 3"/>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17"/>
          <p:cNvGraphicFramePr/>
          <p:nvPr>
            <p:extLst>
              <p:ext uri="{D42A27DB-BD31-4B8C-83A1-F6EECF244321}">
                <p14:modId xmlns:p14="http://schemas.microsoft.com/office/powerpoint/2010/main" val="3711484038"/>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Diagram18"/>
          <p:cNvGraphicFramePr/>
          <p:nvPr>
            <p:extLst>
              <p:ext uri="{D42A27DB-BD31-4B8C-83A1-F6EECF244321}">
                <p14:modId xmlns:p14="http://schemas.microsoft.com/office/powerpoint/2010/main" val="304292084"/>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35"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36"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37" name="CustomShape 3"/>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38" name="CustomShape 4"/>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Diagram19"/>
          <p:cNvGraphicFramePr/>
          <p:nvPr>
            <p:extLst>
              <p:ext uri="{D42A27DB-BD31-4B8C-83A1-F6EECF244321}">
                <p14:modId xmlns:p14="http://schemas.microsoft.com/office/powerpoint/2010/main" val="1744747349"/>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Diagram20"/>
          <p:cNvGraphicFramePr/>
          <p:nvPr>
            <p:extLst>
              <p:ext uri="{D42A27DB-BD31-4B8C-83A1-F6EECF244321}">
                <p14:modId xmlns:p14="http://schemas.microsoft.com/office/powerpoint/2010/main" val="159975484"/>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39"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40"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41" name="CustomShape 3"/>
          <p:cNvSpPr/>
          <p:nvPr/>
        </p:nvSpPr>
        <p:spPr>
          <a:xfrm>
            <a:off x="5106960" y="249300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SCA tools</a:t>
            </a:r>
            <a:endParaRPr lang="en-GB" sz="1800" b="0" strike="noStrike" spc="-1">
              <a:latin typeface="Arial"/>
            </a:endParaRPr>
          </a:p>
        </p:txBody>
      </p:sp>
      <p:sp>
        <p:nvSpPr>
          <p:cNvPr id="542" name="CustomShape 4"/>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43" name="CustomShape 5"/>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21"/>
          <p:cNvGraphicFramePr/>
          <p:nvPr>
            <p:extLst>
              <p:ext uri="{D42A27DB-BD31-4B8C-83A1-F6EECF244321}">
                <p14:modId xmlns:p14="http://schemas.microsoft.com/office/powerpoint/2010/main" val="3335518737"/>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2" name="Diagram22"/>
          <p:cNvGraphicFramePr/>
          <p:nvPr>
            <p:extLst>
              <p:ext uri="{D42A27DB-BD31-4B8C-83A1-F6EECF244321}">
                <p14:modId xmlns:p14="http://schemas.microsoft.com/office/powerpoint/2010/main" val="75023029"/>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44"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45"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46" name="CustomShape 3"/>
          <p:cNvSpPr/>
          <p:nvPr/>
        </p:nvSpPr>
        <p:spPr>
          <a:xfrm>
            <a:off x="5106960" y="249300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SCA tools</a:t>
            </a:r>
            <a:endParaRPr lang="en-GB" sz="1800" b="0" strike="noStrike" spc="-1">
              <a:latin typeface="Arial"/>
            </a:endParaRPr>
          </a:p>
        </p:txBody>
      </p:sp>
      <p:sp>
        <p:nvSpPr>
          <p:cNvPr id="547" name="CustomShape 4"/>
          <p:cNvSpPr/>
          <p:nvPr/>
        </p:nvSpPr>
        <p:spPr>
          <a:xfrm>
            <a:off x="7226280" y="4509720"/>
            <a:ext cx="10134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IAST</a:t>
            </a:r>
            <a:endParaRPr lang="en-GB" sz="1800" b="0" strike="noStrike" spc="-1">
              <a:latin typeface="Arial"/>
            </a:endParaRPr>
          </a:p>
          <a:p>
            <a:pPr>
              <a:lnSpc>
                <a:spcPct val="100000"/>
              </a:lnSpc>
            </a:pPr>
            <a:r>
              <a:rPr lang="es-ES" sz="1800" b="0" strike="noStrike" spc="-1">
                <a:solidFill>
                  <a:srgbClr val="000000"/>
                </a:solidFill>
                <a:latin typeface="Calibri"/>
              </a:rPr>
              <a:t>DAST</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
        <p:nvSpPr>
          <p:cNvPr id="548" name="CustomShape 5"/>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49" name="CustomShape 6"/>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Diagram23"/>
          <p:cNvGraphicFramePr/>
          <p:nvPr>
            <p:extLst>
              <p:ext uri="{D42A27DB-BD31-4B8C-83A1-F6EECF244321}">
                <p14:modId xmlns:p14="http://schemas.microsoft.com/office/powerpoint/2010/main" val="2019774095"/>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4" name="Diagram24"/>
          <p:cNvGraphicFramePr/>
          <p:nvPr>
            <p:extLst>
              <p:ext uri="{D42A27DB-BD31-4B8C-83A1-F6EECF244321}">
                <p14:modId xmlns:p14="http://schemas.microsoft.com/office/powerpoint/2010/main" val="1748666160"/>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50"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51"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52" name="CustomShape 3"/>
          <p:cNvSpPr/>
          <p:nvPr/>
        </p:nvSpPr>
        <p:spPr>
          <a:xfrm>
            <a:off x="5106960" y="249300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SCA tools</a:t>
            </a:r>
            <a:endParaRPr lang="en-GB" sz="1800" b="0" strike="noStrike" spc="-1">
              <a:latin typeface="Arial"/>
            </a:endParaRPr>
          </a:p>
        </p:txBody>
      </p:sp>
      <p:sp>
        <p:nvSpPr>
          <p:cNvPr id="553" name="CustomShape 4"/>
          <p:cNvSpPr/>
          <p:nvPr/>
        </p:nvSpPr>
        <p:spPr>
          <a:xfrm>
            <a:off x="8976240" y="1204200"/>
            <a:ext cx="1463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Container</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
        <p:nvSpPr>
          <p:cNvPr id="554" name="CustomShape 5"/>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55" name="CustomShape 6"/>
          <p:cNvSpPr/>
          <p:nvPr/>
        </p:nvSpPr>
        <p:spPr>
          <a:xfrm>
            <a:off x="7226280" y="4509720"/>
            <a:ext cx="10134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IAST</a:t>
            </a:r>
            <a:endParaRPr lang="en-GB" sz="1800" b="0" strike="noStrike" spc="-1">
              <a:latin typeface="Arial"/>
            </a:endParaRPr>
          </a:p>
          <a:p>
            <a:pPr>
              <a:lnSpc>
                <a:spcPct val="100000"/>
              </a:lnSpc>
            </a:pPr>
            <a:r>
              <a:rPr lang="es-ES" sz="1800" b="0" strike="noStrike" spc="-1">
                <a:solidFill>
                  <a:srgbClr val="000000"/>
                </a:solidFill>
                <a:latin typeface="Calibri"/>
              </a:rPr>
              <a:t>DAST</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
        <p:nvSpPr>
          <p:cNvPr id="556" name="CustomShape 7"/>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2" name="Diagram1"/>
          <p:cNvGraphicFramePr/>
          <p:nvPr>
            <p:extLst>
              <p:ext uri="{D42A27DB-BD31-4B8C-83A1-F6EECF244321}">
                <p14:modId xmlns:p14="http://schemas.microsoft.com/office/powerpoint/2010/main" val="3729282788"/>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Diagram25"/>
          <p:cNvGraphicFramePr/>
          <p:nvPr>
            <p:extLst>
              <p:ext uri="{D42A27DB-BD31-4B8C-83A1-F6EECF244321}">
                <p14:modId xmlns:p14="http://schemas.microsoft.com/office/powerpoint/2010/main" val="588761211"/>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6" name="Diagram26"/>
          <p:cNvGraphicFramePr/>
          <p:nvPr>
            <p:extLst>
              <p:ext uri="{D42A27DB-BD31-4B8C-83A1-F6EECF244321}">
                <p14:modId xmlns:p14="http://schemas.microsoft.com/office/powerpoint/2010/main" val="3125375499"/>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57"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58"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59" name="CustomShape 3"/>
          <p:cNvSpPr/>
          <p:nvPr/>
        </p:nvSpPr>
        <p:spPr>
          <a:xfrm>
            <a:off x="5106960" y="249300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SCA tools</a:t>
            </a:r>
            <a:endParaRPr lang="en-GB" sz="1800" b="0" strike="noStrike" spc="-1">
              <a:latin typeface="Arial"/>
            </a:endParaRPr>
          </a:p>
        </p:txBody>
      </p:sp>
      <p:sp>
        <p:nvSpPr>
          <p:cNvPr id="560" name="CustomShape 4"/>
          <p:cNvSpPr/>
          <p:nvPr/>
        </p:nvSpPr>
        <p:spPr>
          <a:xfrm>
            <a:off x="10928880" y="2749680"/>
            <a:ext cx="1292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Cloud tools</a:t>
            </a:r>
            <a:endParaRPr lang="en-GB" sz="1800" b="0" strike="noStrike" spc="-1">
              <a:latin typeface="Arial"/>
            </a:endParaRPr>
          </a:p>
        </p:txBody>
      </p:sp>
      <p:sp>
        <p:nvSpPr>
          <p:cNvPr id="561" name="CustomShape 5"/>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62" name="CustomShape 6"/>
          <p:cNvSpPr/>
          <p:nvPr/>
        </p:nvSpPr>
        <p:spPr>
          <a:xfrm>
            <a:off x="7226280" y="4509720"/>
            <a:ext cx="10134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IAST</a:t>
            </a:r>
            <a:endParaRPr lang="en-GB" sz="1800" b="0" strike="noStrike" spc="-1">
              <a:latin typeface="Arial"/>
            </a:endParaRPr>
          </a:p>
          <a:p>
            <a:pPr>
              <a:lnSpc>
                <a:spcPct val="100000"/>
              </a:lnSpc>
            </a:pPr>
            <a:r>
              <a:rPr lang="es-ES" sz="1800" b="0" strike="noStrike" spc="-1">
                <a:solidFill>
                  <a:srgbClr val="000000"/>
                </a:solidFill>
                <a:latin typeface="Calibri"/>
              </a:rPr>
              <a:t>DAST</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
        <p:nvSpPr>
          <p:cNvPr id="563" name="CustomShape 7"/>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
        <p:nvSpPr>
          <p:cNvPr id="564" name="CustomShape 8"/>
          <p:cNvSpPr/>
          <p:nvPr/>
        </p:nvSpPr>
        <p:spPr>
          <a:xfrm>
            <a:off x="8976240" y="1204200"/>
            <a:ext cx="1463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Container</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Diagram27"/>
          <p:cNvGraphicFramePr/>
          <p:nvPr>
            <p:extLst>
              <p:ext uri="{D42A27DB-BD31-4B8C-83A1-F6EECF244321}">
                <p14:modId xmlns:p14="http://schemas.microsoft.com/office/powerpoint/2010/main" val="723901979"/>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8" name="Diagram28"/>
          <p:cNvGraphicFramePr/>
          <p:nvPr>
            <p:extLst>
              <p:ext uri="{D42A27DB-BD31-4B8C-83A1-F6EECF244321}">
                <p14:modId xmlns:p14="http://schemas.microsoft.com/office/powerpoint/2010/main" val="952763284"/>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65"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66"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67" name="CustomShape 3"/>
          <p:cNvSpPr/>
          <p:nvPr/>
        </p:nvSpPr>
        <p:spPr>
          <a:xfrm>
            <a:off x="5106960" y="249300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SCA tools</a:t>
            </a:r>
            <a:endParaRPr lang="en-GB" sz="1800" b="0" strike="noStrike" spc="-1">
              <a:latin typeface="Arial"/>
            </a:endParaRPr>
          </a:p>
        </p:txBody>
      </p:sp>
      <p:sp>
        <p:nvSpPr>
          <p:cNvPr id="568" name="CustomShape 4"/>
          <p:cNvSpPr/>
          <p:nvPr/>
        </p:nvSpPr>
        <p:spPr>
          <a:xfrm>
            <a:off x="10928880" y="2749680"/>
            <a:ext cx="1292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Cloud tools</a:t>
            </a:r>
            <a:endParaRPr lang="en-GB" sz="1800" b="0" strike="noStrike" spc="-1">
              <a:latin typeface="Arial"/>
            </a:endParaRPr>
          </a:p>
        </p:txBody>
      </p:sp>
      <p:sp>
        <p:nvSpPr>
          <p:cNvPr id="569" name="CustomShape 5"/>
          <p:cNvSpPr/>
          <p:nvPr/>
        </p:nvSpPr>
        <p:spPr>
          <a:xfrm>
            <a:off x="9019440" y="5978160"/>
            <a:ext cx="13118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ES" sz="1800" b="0" strike="noStrike" spc="-1">
                <a:solidFill>
                  <a:srgbClr val="000000"/>
                </a:solidFill>
                <a:latin typeface="Calibri"/>
              </a:rPr>
              <a:t>Malware tools</a:t>
            </a:r>
            <a:endParaRPr lang="en-GB" sz="1800" b="0" strike="noStrike" spc="-1">
              <a:latin typeface="Arial"/>
            </a:endParaRPr>
          </a:p>
        </p:txBody>
      </p:sp>
      <p:sp>
        <p:nvSpPr>
          <p:cNvPr id="570" name="CustomShape 6"/>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71" name="CustomShape 7"/>
          <p:cNvSpPr/>
          <p:nvPr/>
        </p:nvSpPr>
        <p:spPr>
          <a:xfrm>
            <a:off x="7226280" y="4509720"/>
            <a:ext cx="10134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IAST</a:t>
            </a:r>
            <a:endParaRPr lang="en-GB" sz="1800" b="0" strike="noStrike" spc="-1">
              <a:latin typeface="Arial"/>
            </a:endParaRPr>
          </a:p>
          <a:p>
            <a:pPr>
              <a:lnSpc>
                <a:spcPct val="100000"/>
              </a:lnSpc>
            </a:pPr>
            <a:r>
              <a:rPr lang="es-ES" sz="1800" b="0" strike="noStrike" spc="-1">
                <a:solidFill>
                  <a:srgbClr val="000000"/>
                </a:solidFill>
                <a:latin typeface="Calibri"/>
              </a:rPr>
              <a:t>DAST</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
        <p:nvSpPr>
          <p:cNvPr id="572" name="CustomShape 8"/>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
        <p:nvSpPr>
          <p:cNvPr id="573" name="CustomShape 9"/>
          <p:cNvSpPr/>
          <p:nvPr/>
        </p:nvSpPr>
        <p:spPr>
          <a:xfrm>
            <a:off x="8976240" y="1204200"/>
            <a:ext cx="1463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Container</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2" name="Diagram2"/>
          <p:cNvGraphicFramePr/>
          <p:nvPr>
            <p:extLst>
              <p:ext uri="{D42A27DB-BD31-4B8C-83A1-F6EECF244321}">
                <p14:modId xmlns:p14="http://schemas.microsoft.com/office/powerpoint/2010/main" val="743389475"/>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792000" y="1632240"/>
            <a:ext cx="9935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rPr>
              <a:t>Injection happens when </a:t>
            </a:r>
            <a:r>
              <a:rPr lang="en-GB" sz="1800" b="1" strike="noStrike" spc="-1">
                <a:solidFill>
                  <a:srgbClr val="000000"/>
                </a:solidFill>
                <a:latin typeface="Calibri"/>
              </a:rPr>
              <a:t>untrusted data</a:t>
            </a:r>
            <a:r>
              <a:rPr lang="en-GB" sz="1800" b="0" strike="noStrike" spc="-1">
                <a:solidFill>
                  <a:srgbClr val="000000"/>
                </a:solidFill>
                <a:latin typeface="Calibri"/>
              </a:rPr>
              <a:t> is sent to an interpreter as part of a </a:t>
            </a:r>
            <a:r>
              <a:rPr lang="en-GB" sz="1800" b="1" strike="noStrike" spc="-1">
                <a:solidFill>
                  <a:srgbClr val="000000"/>
                </a:solidFill>
                <a:latin typeface="Calibri"/>
              </a:rPr>
              <a:t>command or query. </a:t>
            </a:r>
            <a:r>
              <a:rPr lang="en-GB" sz="1800" b="0" strike="noStrike" spc="-1">
                <a:solidFill>
                  <a:srgbClr val="000000"/>
                </a:solidFill>
                <a:latin typeface="Calibri"/>
              </a:rPr>
              <a:t>The attacker’s hostile data can trick the interpreter into executing </a:t>
            </a:r>
            <a:r>
              <a:rPr lang="en-GB" sz="1800" b="1" strike="noStrike" spc="-1">
                <a:solidFill>
                  <a:srgbClr val="000000"/>
                </a:solidFill>
                <a:latin typeface="Calibri"/>
              </a:rPr>
              <a:t>unintended commands or accessing data</a:t>
            </a:r>
            <a:r>
              <a:rPr lang="en-GB" sz="1800" b="0" strike="noStrike" spc="-1">
                <a:solidFill>
                  <a:srgbClr val="000000"/>
                </a:solidFill>
                <a:latin typeface="Calibri"/>
              </a:rPr>
              <a:t> without proper authorization.</a:t>
            </a:r>
            <a:endParaRPr lang="en-GB" sz="1800" b="0" strike="noStrike" spc="-1">
              <a:latin typeface="Arial"/>
            </a:endParaRPr>
          </a:p>
        </p:txBody>
      </p:sp>
      <p:sp>
        <p:nvSpPr>
          <p:cNvPr id="165" name="CustomShape 2"/>
          <p:cNvSpPr/>
          <p:nvPr/>
        </p:nvSpPr>
        <p:spPr>
          <a:xfrm>
            <a:off x="4241520" y="5722200"/>
            <a:ext cx="3677760" cy="6184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sp>
      <p:sp>
        <p:nvSpPr>
          <p:cNvPr id="166" name="CustomShape 3"/>
          <p:cNvSpPr/>
          <p:nvPr/>
        </p:nvSpPr>
        <p:spPr>
          <a:xfrm>
            <a:off x="5697360" y="5763240"/>
            <a:ext cx="766080" cy="577440"/>
          </a:xfrm>
          <a:prstGeom prst="can">
            <a:avLst>
              <a:gd name="adj" fmla="val 25000"/>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167" name="Group 4"/>
          <p:cNvGrpSpPr/>
          <p:nvPr/>
        </p:nvGrpSpPr>
        <p:grpSpPr>
          <a:xfrm>
            <a:off x="4234680" y="4392000"/>
            <a:ext cx="3677760" cy="1526400"/>
            <a:chOff x="4234680" y="4392000"/>
            <a:chExt cx="3677760" cy="1526400"/>
          </a:xfrm>
        </p:grpSpPr>
        <p:sp>
          <p:nvSpPr>
            <p:cNvPr id="168" name="CustomShape 5"/>
            <p:cNvSpPr/>
            <p:nvPr/>
          </p:nvSpPr>
          <p:spPr>
            <a:xfrm>
              <a:off x="4234680" y="5036760"/>
              <a:ext cx="3677760" cy="540360"/>
            </a:xfrm>
            <a:prstGeom prst="roundRect">
              <a:avLst>
                <a:gd name="adj" fmla="val 16667"/>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169" name="CustomShape 6"/>
            <p:cNvSpPr/>
            <p:nvPr/>
          </p:nvSpPr>
          <p:spPr>
            <a:xfrm>
              <a:off x="4234680" y="4392000"/>
              <a:ext cx="3677760" cy="523080"/>
            </a:xfrm>
            <a:prstGeom prst="roundRect">
              <a:avLst>
                <a:gd name="adj" fmla="val 16667"/>
              </a:avLst>
            </a:prstGeom>
            <a:solidFill>
              <a:srgbClr val="4B7399"/>
            </a:solidFill>
            <a:ln>
              <a:solidFill>
                <a:srgbClr val="4B7399"/>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FFFFFF"/>
                  </a:solidFill>
                  <a:latin typeface="Georgia"/>
                  <a:ea typeface="DejaVu Sans"/>
                </a:rPr>
                <a:t>Front End</a:t>
              </a:r>
              <a:endParaRPr lang="en-GB" sz="1800" b="0" strike="noStrike" spc="-1">
                <a:latin typeface="Arial"/>
              </a:endParaRPr>
            </a:p>
          </p:txBody>
        </p:sp>
        <p:sp>
          <p:nvSpPr>
            <p:cNvPr id="170" name="CustomShape 7"/>
            <p:cNvSpPr/>
            <p:nvPr/>
          </p:nvSpPr>
          <p:spPr>
            <a:xfrm flipH="1">
              <a:off x="6334200" y="4623480"/>
              <a:ext cx="1489680" cy="129492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grpSp>
      <p:sp>
        <p:nvSpPr>
          <p:cNvPr id="171" name="CustomShape 8"/>
          <p:cNvSpPr/>
          <p:nvPr/>
        </p:nvSpPr>
        <p:spPr>
          <a:xfrm>
            <a:off x="756000" y="2705400"/>
            <a:ext cx="10007280" cy="115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rPr>
              <a:t>If the injection affects our database then we talk about </a:t>
            </a:r>
            <a:r>
              <a:rPr lang="en-GB" sz="1800" b="1" strike="noStrike" spc="-1">
                <a:solidFill>
                  <a:srgbClr val="000000"/>
                </a:solidFill>
                <a:latin typeface="Calibri"/>
              </a:rPr>
              <a:t>SQL Injection.</a:t>
            </a:r>
            <a:endParaRPr lang="en-GB" sz="1800" b="0" strike="noStrike" spc="-1">
              <a:latin typeface="Arial"/>
            </a:endParaRPr>
          </a:p>
          <a:p>
            <a:pPr>
              <a:lnSpc>
                <a:spcPct val="100000"/>
              </a:lnSpc>
            </a:pPr>
            <a:r>
              <a:rPr lang="en-GB" sz="1800" b="0" strike="noStrike" spc="-1">
                <a:solidFill>
                  <a:srgbClr val="000000"/>
                </a:solidFill>
                <a:latin typeface="Calibri"/>
              </a:rPr>
              <a:t>If the injection affects our logs then we talk about </a:t>
            </a:r>
            <a:r>
              <a:rPr lang="en-GB" sz="1800" b="1" strike="noStrike" spc="-1">
                <a:solidFill>
                  <a:srgbClr val="000000"/>
                </a:solidFill>
                <a:latin typeface="Calibri"/>
              </a:rPr>
              <a:t>Log Injection</a:t>
            </a:r>
            <a:r>
              <a:rPr lang="en-GB" sz="1800" b="0" strike="noStrike" spc="-1">
                <a:solidFill>
                  <a:srgbClr val="000000"/>
                </a:solidFill>
                <a:latin typeface="Calibri"/>
              </a:rPr>
              <a:t>.</a:t>
            </a:r>
            <a:endParaRPr lang="en-GB" sz="1800" b="0" strike="noStrike" spc="-1">
              <a:latin typeface="Arial"/>
            </a:endParaRPr>
          </a:p>
          <a:p>
            <a:pPr>
              <a:lnSpc>
                <a:spcPct val="100000"/>
              </a:lnSpc>
            </a:pPr>
            <a:r>
              <a:rPr lang="en-GB" sz="1800" b="0" strike="noStrike" spc="-1">
                <a:solidFill>
                  <a:srgbClr val="000000"/>
                </a:solidFill>
                <a:latin typeface="Calibri"/>
              </a:rPr>
              <a:t>If the injection executes some commands of our system then we talk about </a:t>
            </a:r>
            <a:r>
              <a:rPr lang="en-GB" sz="1800" b="1" strike="noStrike" spc="-1">
                <a:solidFill>
                  <a:srgbClr val="000000"/>
                </a:solidFill>
                <a:latin typeface="Calibri"/>
              </a:rPr>
              <a:t>Command Injection</a:t>
            </a:r>
            <a:r>
              <a:rPr lang="en-GB" sz="1800" b="0" strike="noStrike" spc="-1">
                <a:solidFill>
                  <a:srgbClr val="000000"/>
                </a:solidFill>
                <a:latin typeface="Calibri"/>
              </a:rPr>
              <a:t>.</a:t>
            </a:r>
            <a:endParaRPr lang="en-GB" sz="1800" b="0" strike="noStrike" spc="-1">
              <a:latin typeface="Arial"/>
            </a:endParaRPr>
          </a:p>
          <a:p>
            <a:pPr>
              <a:lnSpc>
                <a:spcPct val="100000"/>
              </a:lnSpc>
            </a:pPr>
            <a:r>
              <a:rPr lang="en-GB" sz="1800" b="0" strike="noStrike" spc="-1">
                <a:solidFill>
                  <a:srgbClr val="000000"/>
                </a:solidFill>
                <a:latin typeface="Calibri"/>
              </a:rPr>
              <a:t>And there are more injection issues as LDAP injection, XPATH injection.</a:t>
            </a:r>
            <a:endParaRPr lang="en-GB" sz="1800" b="0" strike="noStrike" spc="-1">
              <a:latin typeface="Arial"/>
            </a:endParaRPr>
          </a:p>
        </p:txBody>
      </p:sp>
      <p:graphicFrame>
        <p:nvGraphicFramePr>
          <p:cNvPr id="3" name="Diagram3"/>
          <p:cNvGraphicFramePr/>
          <p:nvPr>
            <p:extLst>
              <p:ext uri="{D42A27DB-BD31-4B8C-83A1-F6EECF244321}">
                <p14:modId xmlns:p14="http://schemas.microsoft.com/office/powerpoint/2010/main" val="1351472763"/>
              </p:ext>
            </p:extLst>
          </p:nvPr>
        </p:nvGraphicFramePr>
        <p:xfrm>
          <a:off x="9135360" y="847440"/>
          <a:ext cx="3184200" cy="1035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2" name="CustomShape 9"/>
          <p:cNvSpPr/>
          <p:nvPr/>
        </p:nvSpPr>
        <p:spPr>
          <a:xfrm>
            <a:off x="7912800" y="4392000"/>
            <a:ext cx="20592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untrusted data</a:t>
            </a:r>
            <a:endParaRPr lang="en-GB" sz="1800" b="0" strike="noStrike" spc="-1">
              <a:latin typeface="Arial"/>
            </a:endParaRPr>
          </a:p>
        </p:txBody>
      </p:sp>
      <p:sp>
        <p:nvSpPr>
          <p:cNvPr id="173" name="TextShape 10"/>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Injection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67"/>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Picture 1_0"/>
          <p:cNvPicPr/>
          <p:nvPr/>
        </p:nvPicPr>
        <p:blipFill>
          <a:blip r:embed="rId2"/>
          <a:stretch/>
        </p:blipFill>
        <p:spPr>
          <a:xfrm>
            <a:off x="4248000" y="2160000"/>
            <a:ext cx="5423040" cy="4131360"/>
          </a:xfrm>
          <a:prstGeom prst="rect">
            <a:avLst/>
          </a:prstGeom>
          <a:ln w="9360">
            <a:noFill/>
          </a:ln>
        </p:spPr>
      </p:pic>
      <p:sp>
        <p:nvSpPr>
          <p:cNvPr id="175" name="CustomShape 1"/>
          <p:cNvSpPr/>
          <p:nvPr/>
        </p:nvSpPr>
        <p:spPr>
          <a:xfrm>
            <a:off x="4320000" y="4208760"/>
            <a:ext cx="1918080" cy="6145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176"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Injection - demo</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2272</Words>
  <Application>Microsoft Office PowerPoint</Application>
  <PresentationFormat>Widescreen</PresentationFormat>
  <Paragraphs>421</Paragraphs>
  <Slides>61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Arial</vt:lpstr>
      <vt:lpstr>Calibri</vt:lpstr>
      <vt:lpstr>Calibri Light</vt:lpstr>
      <vt:lpstr>DejaVu Sans</vt:lpstr>
      <vt:lpstr>Georgia</vt:lpstr>
      <vt:lpstr>Noto Sans CJK SC</vt:lpstr>
      <vt:lpstr>Open Sans</vt:lpstr>
      <vt:lpstr>Symbol</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Gabriel Chavez-Diaz</dc:creator>
  <dc:description/>
  <cp:lastModifiedBy>Shubham Dongriyal</cp:lastModifiedBy>
  <cp:revision>85</cp:revision>
  <dcterms:created xsi:type="dcterms:W3CDTF">2019-06-12T14:10:07Z</dcterms:created>
  <dcterms:modified xsi:type="dcterms:W3CDTF">2024-12-30T08:40:11Z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63</vt:i4>
  </property>
</Properties>
</file>